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9"/>
  </p:notesMasterIdLst>
  <p:sldIdLst>
    <p:sldId id="256" r:id="rId2"/>
    <p:sldId id="258" r:id="rId3"/>
    <p:sldId id="259" r:id="rId4"/>
    <p:sldId id="257" r:id="rId5"/>
    <p:sldId id="260" r:id="rId6"/>
    <p:sldId id="316" r:id="rId7"/>
    <p:sldId id="317" r:id="rId8"/>
    <p:sldId id="318" r:id="rId9"/>
    <p:sldId id="315" r:id="rId10"/>
    <p:sldId id="319" r:id="rId11"/>
    <p:sldId id="328" r:id="rId12"/>
    <p:sldId id="264" r:id="rId13"/>
    <p:sldId id="270" r:id="rId14"/>
    <p:sldId id="261" r:id="rId15"/>
    <p:sldId id="320" r:id="rId16"/>
    <p:sldId id="322" r:id="rId17"/>
    <p:sldId id="324" r:id="rId18"/>
    <p:sldId id="323" r:id="rId19"/>
    <p:sldId id="326" r:id="rId20"/>
    <p:sldId id="333" r:id="rId21"/>
    <p:sldId id="329" r:id="rId22"/>
    <p:sldId id="337" r:id="rId23"/>
    <p:sldId id="272" r:id="rId24"/>
    <p:sldId id="330" r:id="rId25"/>
    <p:sldId id="331" r:id="rId26"/>
    <p:sldId id="332" r:id="rId27"/>
    <p:sldId id="334" r:id="rId28"/>
    <p:sldId id="335" r:id="rId29"/>
    <p:sldId id="336" r:id="rId30"/>
    <p:sldId id="338" r:id="rId31"/>
    <p:sldId id="339" r:id="rId32"/>
    <p:sldId id="341" r:id="rId33"/>
    <p:sldId id="340" r:id="rId34"/>
    <p:sldId id="342" r:id="rId35"/>
    <p:sldId id="344" r:id="rId36"/>
    <p:sldId id="346" r:id="rId37"/>
    <p:sldId id="345" r:id="rId38"/>
  </p:sldIdLst>
  <p:sldSz cx="9144000" cy="5143500" type="screen16x9"/>
  <p:notesSz cx="6858000" cy="9144000"/>
  <p:embeddedFontLst>
    <p:embeddedFont>
      <p:font typeface="Consolas" panose="020B0609020204030204" pitchFamily="49" charset="0"/>
      <p:regular r:id="rId40"/>
      <p:bold r:id="rId41"/>
      <p:italic r:id="rId42"/>
      <p:boldItalic r:id="rId43"/>
    </p:embeddedFont>
    <p:embeddedFont>
      <p:font typeface="Frank Ruhl Libre Light" pitchFamily="2" charset="-79"/>
      <p:regular r:id="rId44"/>
      <p:bold r:id="rId45"/>
    </p:embeddedFont>
    <p:embeddedFont>
      <p:font typeface="IBM Plex Sans Condensed" panose="020B0506050203000203" pitchFamily="34" charset="77"/>
      <p:regular r:id="rId46"/>
      <p:bold r:id="rId47"/>
      <p:italic r:id="rId48"/>
      <p:boldItalic r:id="rId49"/>
    </p:embeddedFont>
    <p:embeddedFont>
      <p:font typeface="Source Sans Pro" panose="020B0503030403020204" pitchFamily="34" charset="0"/>
      <p:regular r:id="rId50"/>
      <p:bold r:id="rId51"/>
      <p:italic r:id="rId52"/>
      <p:boldItalic r:id="rId53"/>
    </p:embeddedFont>
    <p:embeddedFont>
      <p:font typeface="Source Sans Pro ExtraLight" panose="020B0503030403020204" pitchFamily="34" charset="0"/>
      <p:regular r:id="rId54"/>
      <p: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F6DB"/>
    <a:srgbClr val="19356B"/>
    <a:srgbClr val="0042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B32593-0D07-4269-B3CD-9E35A053E4CF}">
  <a:tblStyle styleId="{D8B32593-0D07-4269-B3CD-9E35A053E4C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09"/>
    <p:restoredTop sz="81762"/>
  </p:normalViewPr>
  <p:slideViewPr>
    <p:cSldViewPr snapToGrid="0" snapToObjects="1">
      <p:cViewPr varScale="1">
        <p:scale>
          <a:sx n="120" d="100"/>
          <a:sy n="120" d="100"/>
        </p:scale>
        <p:origin x="208"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sv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 if there WAS a way to know under which circumstances correlation actually is causation?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answer is possibly yes, but you'd have to control for all the confounders. Confounders by the way is a variable that both influences one of the other variables in your model and your outcome also. So the question is, is there any framework that would allow us to control for confounders?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the yes answer is yes it’s</a:t>
            </a:r>
            <a:endParaRPr dirty="0"/>
          </a:p>
        </p:txBody>
      </p:sp>
    </p:spTree>
    <p:extLst>
      <p:ext uri="{BB962C8B-B14F-4D97-AF65-F5344CB8AC3E}">
        <p14:creationId xmlns:p14="http://schemas.microsoft.com/office/powerpoint/2010/main" val="3891927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Just because there’s a framework </a:t>
            </a:r>
            <a:r>
              <a:rPr lang="en-US" dirty="0" err="1"/>
              <a:t>tho</a:t>
            </a:r>
            <a:r>
              <a:rPr lang="en-US" dirty="0"/>
              <a:t>, doesn’t make it easy at all. Causal inference is actually very hard, especially in our case dealing with observational data. </a:t>
            </a:r>
          </a:p>
          <a:p>
            <a:pPr marL="0" lvl="0" indent="0" algn="l" rtl="0">
              <a:spcBef>
                <a:spcPts val="0"/>
              </a:spcBef>
              <a:spcAft>
                <a:spcPts val="0"/>
              </a:spcAft>
              <a:buNone/>
            </a:pPr>
            <a:r>
              <a:rPr lang="en-US" dirty="0"/>
              <a:t>Causal inference also has its own language, so let’s go through some important terms</a:t>
            </a:r>
            <a:endParaRPr dirty="0"/>
          </a:p>
        </p:txBody>
      </p:sp>
    </p:spTree>
    <p:extLst>
      <p:ext uri="{BB962C8B-B14F-4D97-AF65-F5344CB8AC3E}">
        <p14:creationId xmlns:p14="http://schemas.microsoft.com/office/powerpoint/2010/main" val="1213369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The notion of what we call causality is linked to a manipulation, like a treatment, intervention, action or strategy that is applied to a unit</a:t>
            </a:r>
          </a:p>
          <a:p>
            <a:r>
              <a:rPr lang="en-US" sz="1100" b="0" i="0" u="none" strike="noStrike" cap="none" dirty="0">
                <a:solidFill>
                  <a:srgbClr val="000000"/>
                </a:solidFill>
                <a:effectLst/>
                <a:latin typeface="Arial"/>
                <a:ea typeface="Arial"/>
                <a:cs typeface="Arial"/>
                <a:sym typeface="Arial"/>
              </a:rPr>
              <a:t>So what is a unit? A unit is the ”thing” that the receives the treatment or intervention. The “thing” can be different things like a person, a team, a school, so any physical entity. </a:t>
            </a:r>
          </a:p>
          <a:p>
            <a:r>
              <a:rPr lang="en-US" sz="1100" b="0" i="0" u="none" strike="noStrike" cap="none" dirty="0">
                <a:solidFill>
                  <a:srgbClr val="000000"/>
                </a:solidFill>
                <a:effectLst/>
                <a:latin typeface="Arial"/>
                <a:ea typeface="Arial"/>
                <a:cs typeface="Arial"/>
                <a:sym typeface="Arial"/>
              </a:rPr>
              <a:t>For simplicity, we usually like to think in only two possibilities: receiving or not receiving the treatment </a:t>
            </a:r>
          </a:p>
          <a:p>
            <a:r>
              <a:rPr lang="en-US" sz="1100" b="0" i="0" u="none" strike="noStrike" cap="none" dirty="0">
                <a:solidFill>
                  <a:srgbClr val="000000"/>
                </a:solidFill>
                <a:effectLst/>
                <a:latin typeface="Arial"/>
                <a:ea typeface="Arial"/>
                <a:cs typeface="Arial"/>
                <a:sym typeface="Arial"/>
              </a:rPr>
              <a:t>A unit (either receiving or not receiving a treatment) is linked to a potential outcome </a:t>
            </a:r>
            <a:endParaRPr lang="en-US" dirty="0">
              <a:effectLst/>
            </a:endParaRPr>
          </a:p>
          <a:p>
            <a:r>
              <a:rPr lang="en-US" sz="1100" b="0" i="0" u="none" strike="noStrike" cap="none" dirty="0">
                <a:solidFill>
                  <a:srgbClr val="000000"/>
                </a:solidFill>
                <a:effectLst/>
                <a:latin typeface="Arial"/>
                <a:ea typeface="Arial"/>
                <a:cs typeface="Arial"/>
                <a:sym typeface="Arial"/>
              </a:rPr>
              <a:t>The potential part refers to the idea that, for a given unit, only one outcome is realized after the intervention; the other is, well, potential but we can’t observe it</a:t>
            </a:r>
            <a:endParaRPr lang="en-US" dirty="0">
              <a:effectLst/>
            </a:endParaRP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let’s go through a simplistic example to get a better sense of what these concepts mean</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counterfactual here is the outcome that is only potential, so an outcome that we don’t observe. </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What researchers are interested in, is estimating the causal effect of a certain treatment and the way we define this, is the following: (read slide)</a:t>
            </a:r>
          </a:p>
          <a:p>
            <a:r>
              <a:rPr lang="en-US" sz="1100" b="0" i="0" u="none" strike="noStrike" cap="none" dirty="0">
                <a:solidFill>
                  <a:srgbClr val="000000"/>
                </a:solidFill>
                <a:effectLst/>
                <a:latin typeface="Arial"/>
                <a:ea typeface="Arial"/>
                <a:cs typeface="Arial"/>
                <a:sym typeface="Arial"/>
              </a:rPr>
              <a:t>In our last example, that would be Y(receiving drug) minus Y(NOT receiving no drug)</a:t>
            </a:r>
          </a:p>
          <a:p>
            <a:r>
              <a:rPr lang="en-US" sz="1100" b="0" i="0" u="none" strike="noStrike" cap="none" dirty="0">
                <a:solidFill>
                  <a:srgbClr val="000000"/>
                </a:solidFill>
                <a:effectLst/>
                <a:latin typeface="Arial"/>
                <a:ea typeface="Arial"/>
                <a:cs typeface="Arial"/>
                <a:sym typeface="Arial"/>
              </a:rPr>
              <a:t>And this comparison is what we call the treatment effect.</a:t>
            </a:r>
          </a:p>
          <a:p>
            <a:endParaRPr lang="en-US"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This sounds good, and not too hard to understand, but there is something that we haven’t really touched upon so far that adds a lot of complexity, and that is what we call: [NEXT SLIDE]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annnnnnd</a:t>
            </a:r>
            <a:endParaRPr lang="en-US" dirty="0"/>
          </a:p>
        </p:txBody>
      </p:sp>
    </p:spTree>
    <p:extLst>
      <p:ext uri="{BB962C8B-B14F-4D97-AF65-F5344CB8AC3E}">
        <p14:creationId xmlns:p14="http://schemas.microsoft.com/office/powerpoint/2010/main" val="27122178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98666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can imagine it’s not at all ethical to be choosing who gets the life-saving drug and who doesn’t, right? And that’s for experiments, and you can imagine again that gets even harder when you’re only dealing with observational data because the assignment has already been done for you.</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8665159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there’s two flavors of this, the first one is ATE, which stands for the average treatment effect for the whole population, and the second flavor is different in that it is the average treatment effect specifically on the treated.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028907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the first method that allows us to determine those two Average treatment effects we’ve just gone over is Propensity Score Model</a:t>
            </a:r>
            <a:endParaRPr dirty="0"/>
          </a:p>
        </p:txBody>
      </p:sp>
    </p:spTree>
    <p:extLst>
      <p:ext uri="{BB962C8B-B14F-4D97-AF65-F5344CB8AC3E}">
        <p14:creationId xmlns:p14="http://schemas.microsoft.com/office/powerpoint/2010/main" val="953867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1100" dirty="0">
                <a:solidFill>
                  <a:srgbClr val="19356B"/>
                </a:solidFill>
                <a:highlight>
                  <a:srgbClr val="FDF6DB"/>
                </a:highlight>
              </a:rPr>
              <a:t>The reduction of bias due to the confounders is what truly allows us to make an apples to apples comparison in order to estimate the true benefit of a treatment</a:t>
            </a:r>
          </a:p>
          <a:p>
            <a:endParaRPr lang="en-US" dirty="0"/>
          </a:p>
        </p:txBody>
      </p:sp>
    </p:spTree>
    <p:extLst>
      <p:ext uri="{BB962C8B-B14F-4D97-AF65-F5344CB8AC3E}">
        <p14:creationId xmlns:p14="http://schemas.microsoft.com/office/powerpoint/2010/main" val="19618803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for our purposes, the unit is teams, and the treated are those </a:t>
            </a:r>
            <a:r>
              <a:rPr lang="en-US" sz="1100" b="0" i="0" u="none" strike="noStrike" cap="none" dirty="0">
                <a:solidFill>
                  <a:srgbClr val="000000"/>
                </a:solidFill>
                <a:effectLst/>
                <a:latin typeface="Arial"/>
                <a:ea typeface="Arial"/>
                <a:cs typeface="Arial"/>
                <a:sym typeface="Arial"/>
              </a:rPr>
              <a:t>who carried the puck in and the control are those that dumped it in. </a:t>
            </a:r>
            <a:endParaRPr dirty="0"/>
          </a:p>
        </p:txBody>
      </p:sp>
    </p:spTree>
    <p:extLst>
      <p:ext uri="{BB962C8B-B14F-4D97-AF65-F5344CB8AC3E}">
        <p14:creationId xmlns:p14="http://schemas.microsoft.com/office/powerpoint/2010/main" val="42230696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Goals plus minus per 60min allowed us to account for player skill</a:t>
            </a:r>
          </a:p>
          <a:p>
            <a:r>
              <a:rPr lang="en-US" dirty="0"/>
              <a:t>And expected goals was our outcome </a:t>
            </a:r>
          </a:p>
        </p:txBody>
      </p:sp>
    </p:spTree>
    <p:extLst>
      <p:ext uri="{BB962C8B-B14F-4D97-AF65-F5344CB8AC3E}">
        <p14:creationId xmlns:p14="http://schemas.microsoft.com/office/powerpoint/2010/main" val="2155162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order to perform a PSM, we have to carry out the following steps, first we …… then we estimate the ATT. ATT again is the average treatment effect on the treated. We chose ATT over the other flavor ATE because carry-ins are considered the gold standard and so we want to be able to estimate the causal benefit of a carry-in specifically among those who carried it in.</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First, we run a multiple logistic regression model to obtain the probability of a player carrying the puck in given the following covariates, so position of the player that carried it in, the score differential at the time of entry, how long the player has been out there, seconds left in the game, the location of the entry and the skill level of the player </a:t>
            </a:r>
          </a:p>
          <a:p>
            <a:r>
              <a:rPr lang="en-US" sz="1100" b="0" i="0" u="none" strike="noStrike" cap="none" dirty="0">
                <a:solidFill>
                  <a:srgbClr val="000000"/>
                </a:solidFill>
                <a:effectLst/>
                <a:latin typeface="Arial"/>
                <a:ea typeface="Arial"/>
                <a:cs typeface="Arial"/>
                <a:sym typeface="Arial"/>
              </a:rPr>
              <a:t>We also included some interaction terms, which is useful for modelling purposes when you know your variable has a different effect on the outcome depending on the value of another variable Interaction: An interaction occurs when an independent variable has a different effect on the outcome depending on the values of another independent variable. </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1100" b="0" i="0" u="none" strike="noStrike" cap="none" dirty="0">
                <a:solidFill>
                  <a:srgbClr val="000000"/>
                </a:solidFill>
                <a:effectLst/>
                <a:latin typeface="Arial"/>
                <a:cs typeface="Arial"/>
                <a:sym typeface="Arial"/>
              </a:rPr>
              <a:t>Spline knots are used for curve fitting</a:t>
            </a:r>
            <a:r>
              <a:rPr lang="en-US" sz="1100" b="0" i="0" u="none" strike="noStrike" cap="none" dirty="0">
                <a:solidFill>
                  <a:srgbClr val="000000"/>
                </a:solidFill>
                <a:effectLst/>
                <a:latin typeface="Arial"/>
                <a:ea typeface="Arial"/>
                <a:cs typeface="Arial"/>
                <a:sym typeface="Arial"/>
              </a:rPr>
              <a:t>. (when you think something is nonlinear but smooth, splines are a good way to capture what’s in the data without overfitting)</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1100" b="0" i="0" u="none" strike="noStrike" cap="none" dirty="0">
                <a:solidFill>
                  <a:srgbClr val="000000"/>
                </a:solidFill>
                <a:effectLst/>
                <a:latin typeface="Arial"/>
                <a:cs typeface="Arial"/>
                <a:sym typeface="Arial"/>
              </a:rPr>
              <a:t>The probabilities are what we call propensity scores. These are important for the next process, which is</a:t>
            </a:r>
          </a:p>
          <a:p>
            <a:endParaRPr lang="en-US" sz="1100" b="0" i="0" u="none" strike="noStrike" cap="none" dirty="0">
              <a:solidFill>
                <a:srgbClr val="000000"/>
              </a:solidFill>
              <a:effectLst/>
              <a:latin typeface="Arial"/>
              <a:cs typeface="Arial"/>
              <a:sym typeface="Arial"/>
            </a:endParaRPr>
          </a:p>
          <a:p>
            <a:endParaRPr lang="en-US" dirty="0"/>
          </a:p>
        </p:txBody>
      </p:sp>
    </p:spTree>
    <p:extLst>
      <p:ext uri="{BB962C8B-B14F-4D97-AF65-F5344CB8AC3E}">
        <p14:creationId xmlns:p14="http://schemas.microsoft.com/office/powerpoint/2010/main" val="41853670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dirty="0">
                <a:solidFill>
                  <a:srgbClr val="FDF6DB"/>
                </a:solidFill>
              </a:rPr>
              <a:t>Matching involves taking those covariates and propensity scores and performing one to one matches with replacement, so you take each unit that carried it in and you match it with a unit in the control group</a:t>
            </a:r>
          </a:p>
          <a:p>
            <a:pPr algn="l"/>
            <a:r>
              <a:rPr lang="en-US" b="0" dirty="0">
                <a:solidFill>
                  <a:srgbClr val="FDF6DB"/>
                </a:solidFill>
              </a:rPr>
              <a:t>A good way to check the quality of the matching is to see what the density curves look like before matching and after matching. On the left hand side is before matching and you can see that there isn’t much overlap. On the right </a:t>
            </a:r>
            <a:r>
              <a:rPr lang="en-US" b="0" dirty="0" err="1">
                <a:solidFill>
                  <a:srgbClr val="FDF6DB"/>
                </a:solidFill>
              </a:rPr>
              <a:t>handside</a:t>
            </a:r>
            <a:r>
              <a:rPr lang="en-US" b="0" dirty="0">
                <a:solidFill>
                  <a:srgbClr val="FDF6DB"/>
                </a:solidFill>
              </a:rPr>
              <a:t> is after matching and you can see that there is almost perfect overlap</a:t>
            </a:r>
          </a:p>
          <a:p>
            <a:pPr algn="l"/>
            <a:r>
              <a:rPr lang="en-US" b="0" dirty="0">
                <a:solidFill>
                  <a:srgbClr val="FDF6DB"/>
                </a:solidFill>
              </a:rPr>
              <a:t>Once you have good matches like this, you can go on to the final step, which is estimating the average treatment effect</a:t>
            </a:r>
          </a:p>
        </p:txBody>
      </p:sp>
    </p:spTree>
    <p:extLst>
      <p:ext uri="{BB962C8B-B14F-4D97-AF65-F5344CB8AC3E}">
        <p14:creationId xmlns:p14="http://schemas.microsoft.com/office/powerpoint/2010/main" val="10032018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dirty="0">
                <a:solidFill>
                  <a:srgbClr val="FDF6DB"/>
                </a:solidFill>
              </a:rPr>
              <a:t>Matching involves taking each subject in the treatment group and matching them with a subject in the comparator group based on their covariates and the propensity score.</a:t>
            </a:r>
          </a:p>
          <a:p>
            <a:pPr algn="l"/>
            <a:r>
              <a:rPr lang="en-US" sz="1100" b="0" i="0" u="none" strike="noStrike" cap="none" dirty="0">
                <a:solidFill>
                  <a:srgbClr val="000000"/>
                </a:solidFill>
                <a:effectLst/>
                <a:latin typeface="Arial"/>
                <a:ea typeface="Arial"/>
                <a:cs typeface="Arial"/>
                <a:sym typeface="Arial"/>
              </a:rPr>
              <a:t>The estimated ATT’s in the table above represent the difference in the outcomes for an entry that was a carry-in (not a dump-in). Approximately, there is 1 extra goal produced every 50 carry-ins given that there are about 30 carry-ins per game per team. Additionally, </a:t>
            </a:r>
            <a:r>
              <a:rPr lang="en-US" sz="1100" b="0" i="0" u="none" strike="noStrike" cap="none" dirty="0" err="1">
                <a:solidFill>
                  <a:srgbClr val="000000"/>
                </a:solidFill>
                <a:effectLst/>
                <a:latin typeface="Arial"/>
                <a:ea typeface="Arial"/>
                <a:cs typeface="Arial"/>
                <a:sym typeface="Arial"/>
              </a:rPr>
              <a:t>xG</a:t>
            </a:r>
            <a:r>
              <a:rPr lang="en-US" sz="1100" b="0" i="0" u="none" strike="noStrike" cap="none" dirty="0">
                <a:solidFill>
                  <a:srgbClr val="000000"/>
                </a:solidFill>
                <a:effectLst/>
                <a:latin typeface="Arial"/>
                <a:ea typeface="Arial"/>
                <a:cs typeface="Arial"/>
                <a:sym typeface="Arial"/>
              </a:rPr>
              <a:t> against are not any worse after a carry-in. Of note, given the large number plays ( </a:t>
            </a:r>
            <a:r>
              <a:rPr lang="en-US" sz="1600" dirty="0"/>
              <a:t>n = 153,498</a:t>
            </a:r>
            <a:r>
              <a:rPr lang="en-US" sz="1100" b="0" i="0" u="none" strike="noStrike" cap="none" dirty="0">
                <a:solidFill>
                  <a:srgbClr val="000000"/>
                </a:solidFill>
                <a:effectLst/>
                <a:latin typeface="Arial"/>
                <a:ea typeface="Arial"/>
                <a:cs typeface="Arial"/>
                <a:sym typeface="Arial"/>
              </a:rPr>
              <a:t> ), the standard errors were very small.</a:t>
            </a:r>
            <a:endParaRPr lang="en" sz="1600" dirty="0">
              <a:solidFill>
                <a:srgbClr val="FDF6DB"/>
              </a:solidFill>
            </a:endParaRPr>
          </a:p>
        </p:txBody>
      </p:sp>
    </p:spTree>
    <p:extLst>
      <p:ext uri="{BB962C8B-B14F-4D97-AF65-F5344CB8AC3E}">
        <p14:creationId xmlns:p14="http://schemas.microsoft.com/office/powerpoint/2010/main" val="26763463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There’s a second method that we used called BART which is very popular recently for many reasons and we’re going to go over why that is.</a:t>
            </a:r>
            <a:endParaRPr dirty="0"/>
          </a:p>
        </p:txBody>
      </p:sp>
    </p:spTree>
    <p:extLst>
      <p:ext uri="{BB962C8B-B14F-4D97-AF65-F5344CB8AC3E}">
        <p14:creationId xmlns:p14="http://schemas.microsoft.com/office/powerpoint/2010/main" val="11905291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1100" dirty="0">
                <a:solidFill>
                  <a:srgbClr val="19356B"/>
                </a:solidFill>
                <a:highlight>
                  <a:srgbClr val="FDF6DB"/>
                </a:highlight>
              </a:rPr>
              <a:t>BART stands for Bayesian additive regression trees, which is a type pf Bayesian nonparametric modeling technique.</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1100" dirty="0">
                <a:solidFill>
                  <a:srgbClr val="19356B"/>
                </a:solidFill>
                <a:highlight>
                  <a:srgbClr val="FDF6DB"/>
                </a:highlight>
              </a:rPr>
              <a:t>Last point: in other words, </a:t>
            </a:r>
            <a:r>
              <a:rPr lang="en-US" sz="1100" b="0" i="0" u="none" strike="noStrike" cap="none" dirty="0">
                <a:solidFill>
                  <a:srgbClr val="000000"/>
                </a:solidFill>
                <a:effectLst/>
                <a:highlight>
                  <a:srgbClr val="FDF6DB"/>
                </a:highlight>
                <a:latin typeface="Arial"/>
                <a:ea typeface="Arial"/>
                <a:cs typeface="Arial"/>
                <a:sym typeface="Arial"/>
              </a:rPr>
              <a:t>BART allows us to estimate the benefit of carrying it in for each variable. </a:t>
            </a:r>
            <a:endParaRPr lang="en-US" sz="1100" dirty="0">
              <a:solidFill>
                <a:srgbClr val="19356B"/>
              </a:solidFill>
              <a:highlight>
                <a:srgbClr val="FDF6DB"/>
              </a:highlight>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dirty="0">
              <a:highlight>
                <a:srgbClr val="FDF6DB"/>
              </a:highlight>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sz="1100" dirty="0">
              <a:solidFill>
                <a:srgbClr val="19356B"/>
              </a:solidFill>
              <a:highlight>
                <a:srgbClr val="FDF6DB"/>
              </a:highlight>
            </a:endParaRPr>
          </a:p>
          <a:p>
            <a:endParaRPr lang="en-US" dirty="0"/>
          </a:p>
        </p:txBody>
      </p:sp>
    </p:spTree>
    <p:extLst>
      <p:ext uri="{BB962C8B-B14F-4D97-AF65-F5344CB8AC3E}">
        <p14:creationId xmlns:p14="http://schemas.microsoft.com/office/powerpoint/2010/main" val="10743519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endParaRPr lang="en" sz="1600" dirty="0">
              <a:solidFill>
                <a:srgbClr val="FDF6DB"/>
              </a:solidFill>
            </a:endParaRPr>
          </a:p>
        </p:txBody>
      </p:sp>
    </p:spTree>
    <p:extLst>
      <p:ext uri="{BB962C8B-B14F-4D97-AF65-F5344CB8AC3E}">
        <p14:creationId xmlns:p14="http://schemas.microsoft.com/office/powerpoint/2010/main" val="2301509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Why are they important?</a:t>
            </a:r>
          </a:p>
          <a:p>
            <a:pPr marL="0" lvl="0" indent="0" algn="l" rtl="0">
              <a:spcBef>
                <a:spcPts val="0"/>
              </a:spcBef>
              <a:spcAft>
                <a:spcPts val="0"/>
              </a:spcAft>
              <a:buNone/>
            </a:pPr>
            <a:r>
              <a:rPr lang="en-US" dirty="0"/>
              <a:t>What did previous research show?</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endParaRPr lang="en" sz="1600" dirty="0">
              <a:solidFill>
                <a:srgbClr val="FDF6DB"/>
              </a:solidFill>
            </a:endParaRPr>
          </a:p>
        </p:txBody>
      </p:sp>
    </p:spTree>
    <p:extLst>
      <p:ext uri="{BB962C8B-B14F-4D97-AF65-F5344CB8AC3E}">
        <p14:creationId xmlns:p14="http://schemas.microsoft.com/office/powerpoint/2010/main" val="25380664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endParaRPr lang="en" sz="1600" dirty="0">
              <a:solidFill>
                <a:srgbClr val="FDF6DB"/>
              </a:solidFill>
            </a:endParaRPr>
          </a:p>
        </p:txBody>
      </p:sp>
    </p:spTree>
    <p:extLst>
      <p:ext uri="{BB962C8B-B14F-4D97-AF65-F5344CB8AC3E}">
        <p14:creationId xmlns:p14="http://schemas.microsoft.com/office/powerpoint/2010/main" val="37283438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sz="1600" dirty="0">
                <a:solidFill>
                  <a:srgbClr val="FDF6DB"/>
                </a:solidFill>
              </a:rPr>
              <a:t>A</a:t>
            </a:r>
            <a:r>
              <a:rPr lang="en" sz="1600" dirty="0" err="1">
                <a:solidFill>
                  <a:srgbClr val="FDF6DB"/>
                </a:solidFill>
              </a:rPr>
              <a:t>nother</a:t>
            </a:r>
            <a:r>
              <a:rPr lang="en" sz="1600" dirty="0">
                <a:solidFill>
                  <a:srgbClr val="FDF6DB"/>
                </a:solidFill>
              </a:rPr>
              <a:t> heterogeneous treatment effect that we were interested in is comparing forwards to defensemen and it appears that it approximately 20% more beneficial for a for</a:t>
            </a:r>
            <a:r>
              <a:rPr lang="en-US" sz="1600" dirty="0">
                <a:solidFill>
                  <a:srgbClr val="FDF6DB"/>
                </a:solidFill>
              </a:rPr>
              <a:t>w</a:t>
            </a:r>
            <a:r>
              <a:rPr lang="en" sz="1600" dirty="0" err="1">
                <a:solidFill>
                  <a:srgbClr val="FDF6DB"/>
                </a:solidFill>
              </a:rPr>
              <a:t>ard</a:t>
            </a:r>
            <a:r>
              <a:rPr lang="en" sz="1600" dirty="0">
                <a:solidFill>
                  <a:srgbClr val="FDF6DB"/>
                </a:solidFill>
              </a:rPr>
              <a:t> to carry it in</a:t>
            </a:r>
          </a:p>
          <a:p>
            <a:pPr algn="l"/>
            <a:r>
              <a:rPr lang="en-US" sz="1600" dirty="0">
                <a:solidFill>
                  <a:srgbClr val="FDF6DB"/>
                </a:solidFill>
              </a:rPr>
              <a:t>T</a:t>
            </a:r>
            <a:r>
              <a:rPr lang="en" sz="1600" dirty="0">
                <a:solidFill>
                  <a:srgbClr val="FDF6DB"/>
                </a:solidFill>
              </a:rPr>
              <a:t>he next natural question is, does that benefit change if you account for the skill level of that forward or defenseman? </a:t>
            </a:r>
          </a:p>
        </p:txBody>
      </p:sp>
    </p:spTree>
    <p:extLst>
      <p:ext uri="{BB962C8B-B14F-4D97-AF65-F5344CB8AC3E}">
        <p14:creationId xmlns:p14="http://schemas.microsoft.com/office/powerpoint/2010/main" val="7325060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sz="2000" b="1" dirty="0">
                <a:solidFill>
                  <a:srgbClr val="FDF6DB"/>
                </a:solidFill>
              </a:rPr>
              <a:t>A</a:t>
            </a:r>
            <a:r>
              <a:rPr lang="en" sz="2000" b="1" dirty="0" err="1">
                <a:solidFill>
                  <a:srgbClr val="FDF6DB"/>
                </a:solidFill>
              </a:rPr>
              <a:t>nd</a:t>
            </a:r>
            <a:r>
              <a:rPr lang="en" sz="2000" b="1" dirty="0">
                <a:solidFill>
                  <a:srgbClr val="FDF6DB"/>
                </a:solidFill>
              </a:rPr>
              <a:t> it appears that it does not given that the curves stay pretty very stable</a:t>
            </a:r>
          </a:p>
        </p:txBody>
      </p:sp>
    </p:spTree>
    <p:extLst>
      <p:ext uri="{BB962C8B-B14F-4D97-AF65-F5344CB8AC3E}">
        <p14:creationId xmlns:p14="http://schemas.microsoft.com/office/powerpoint/2010/main" val="22639909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sz="1600" dirty="0">
                <a:solidFill>
                  <a:srgbClr val="FDF6DB"/>
                </a:solidFill>
              </a:rPr>
              <a:t>W</a:t>
            </a:r>
            <a:r>
              <a:rPr lang="en" sz="1600" dirty="0">
                <a:solidFill>
                  <a:srgbClr val="FDF6DB"/>
                </a:solidFill>
              </a:rPr>
              <a:t>e a</a:t>
            </a:r>
            <a:r>
              <a:rPr lang="en-US" sz="1600" dirty="0">
                <a:solidFill>
                  <a:srgbClr val="FDF6DB"/>
                </a:solidFill>
              </a:rPr>
              <a:t>ls</a:t>
            </a:r>
            <a:r>
              <a:rPr lang="en" sz="1600" dirty="0">
                <a:solidFill>
                  <a:srgbClr val="FDF6DB"/>
                </a:solidFill>
              </a:rPr>
              <a:t>o thought it may be of value to look at team specific treatment effects. </a:t>
            </a:r>
          </a:p>
          <a:p>
            <a:pPr algn="l"/>
            <a:r>
              <a:rPr lang="en-US" sz="1600" dirty="0">
                <a:solidFill>
                  <a:srgbClr val="FDF6DB"/>
                </a:solidFill>
              </a:rPr>
              <a:t>T</a:t>
            </a:r>
            <a:r>
              <a:rPr lang="en" sz="1600" dirty="0">
                <a:solidFill>
                  <a:srgbClr val="FDF6DB"/>
                </a:solidFill>
              </a:rPr>
              <a:t>he way we can read is, on the top you have the teams where it’s more beneficial for them to carry it in, and as you go down, the benefit goes down as well.</a:t>
            </a:r>
          </a:p>
          <a:p>
            <a:pPr algn="l"/>
            <a:r>
              <a:rPr lang="en-US" sz="1600" dirty="0">
                <a:solidFill>
                  <a:srgbClr val="FDF6DB"/>
                </a:solidFill>
              </a:rPr>
              <a:t>O</a:t>
            </a:r>
            <a:r>
              <a:rPr lang="en" sz="1600" dirty="0">
                <a:solidFill>
                  <a:srgbClr val="FDF6DB"/>
                </a:solidFill>
              </a:rPr>
              <a:t>n the left hand side, the way you read this is, it’s more beneficial to carry in against the teams on the top and as you go down, it gets worse to carry it in ag</a:t>
            </a:r>
            <a:r>
              <a:rPr lang="en-US" sz="1600" dirty="0">
                <a:solidFill>
                  <a:srgbClr val="FDF6DB"/>
                </a:solidFill>
              </a:rPr>
              <a:t>ai</a:t>
            </a:r>
            <a:r>
              <a:rPr lang="en" sz="1600" dirty="0" err="1">
                <a:solidFill>
                  <a:srgbClr val="FDF6DB"/>
                </a:solidFill>
              </a:rPr>
              <a:t>nst</a:t>
            </a:r>
            <a:r>
              <a:rPr lang="en" sz="1600" dirty="0">
                <a:solidFill>
                  <a:srgbClr val="FDF6DB"/>
                </a:solidFill>
              </a:rPr>
              <a:t> those teams. </a:t>
            </a:r>
          </a:p>
          <a:p>
            <a:pPr algn="l"/>
            <a:r>
              <a:rPr lang="en" sz="1600" dirty="0">
                <a:solidFill>
                  <a:srgbClr val="FDF6DB"/>
                </a:solidFill>
              </a:rPr>
              <a:t>The challenge is that here it’s hard to make any conclusions out of this given that we need more data to be able to interpret these graphs appropriately. </a:t>
            </a:r>
            <a:r>
              <a:rPr lang="en-US" sz="1600" dirty="0">
                <a:solidFill>
                  <a:srgbClr val="FDF6DB"/>
                </a:solidFill>
              </a:rPr>
              <a:t>A</a:t>
            </a:r>
            <a:r>
              <a:rPr lang="en" sz="1600" dirty="0" err="1">
                <a:solidFill>
                  <a:srgbClr val="FDF6DB"/>
                </a:solidFill>
              </a:rPr>
              <a:t>nd</a:t>
            </a:r>
            <a:r>
              <a:rPr lang="en" sz="1600" dirty="0">
                <a:solidFill>
                  <a:srgbClr val="FDF6DB"/>
                </a:solidFill>
              </a:rPr>
              <a:t> it will involve a lot more domain knowledge on team tactics and trends to be able to really make sense of these trends before you can even begin to give teams or coaches any sort of prescriptive analysis.</a:t>
            </a:r>
          </a:p>
        </p:txBody>
      </p:sp>
    </p:spTree>
    <p:extLst>
      <p:ext uri="{BB962C8B-B14F-4D97-AF65-F5344CB8AC3E}">
        <p14:creationId xmlns:p14="http://schemas.microsoft.com/office/powerpoint/2010/main" val="32754025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dirty="0">
              <a:highlight>
                <a:srgbClr val="FDF6DB"/>
              </a:highlight>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sz="1100" dirty="0">
              <a:solidFill>
                <a:srgbClr val="19356B"/>
              </a:solidFill>
              <a:highlight>
                <a:srgbClr val="FDF6DB"/>
              </a:highlight>
            </a:endParaRPr>
          </a:p>
          <a:p>
            <a:endParaRPr lang="en-US" dirty="0"/>
          </a:p>
        </p:txBody>
      </p:sp>
    </p:spTree>
    <p:extLst>
      <p:ext uri="{BB962C8B-B14F-4D97-AF65-F5344CB8AC3E}">
        <p14:creationId xmlns:p14="http://schemas.microsoft.com/office/powerpoint/2010/main" val="25835524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Causal inference is really really hard and my hope is that if I was able to even remotely demystify this field of statistics for you, then </a:t>
            </a:r>
            <a:r>
              <a:rPr lang="en-US" dirty="0" err="1"/>
              <a:t>ive</a:t>
            </a:r>
            <a:r>
              <a:rPr lang="en-US" dirty="0"/>
              <a:t> done my job today so thank you for bearing with me</a:t>
            </a:r>
          </a:p>
          <a:p>
            <a:endParaRPr lang="en-US" dirty="0"/>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dirty="0"/>
              <a:t>Causal conclusions should be regarded as tentative</a:t>
            </a:r>
          </a:p>
          <a:p>
            <a:endParaRPr lang="en-US" dirty="0"/>
          </a:p>
        </p:txBody>
      </p:sp>
    </p:spTree>
    <p:extLst>
      <p:ext uri="{BB962C8B-B14F-4D97-AF65-F5344CB8AC3E}">
        <p14:creationId xmlns:p14="http://schemas.microsoft.com/office/powerpoint/2010/main" val="35541854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endParaRPr lang="en" sz="1600" dirty="0">
              <a:solidFill>
                <a:srgbClr val="FDF6DB"/>
              </a:solidFill>
            </a:endParaRPr>
          </a:p>
        </p:txBody>
      </p:sp>
    </p:spTree>
    <p:extLst>
      <p:ext uri="{BB962C8B-B14F-4D97-AF65-F5344CB8AC3E}">
        <p14:creationId xmlns:p14="http://schemas.microsoft.com/office/powerpoint/2010/main" val="26009244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Why is this important?</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It's important because a lot of research has shown that zone entries are twice as effective as dump-ins at 5v5 and so they're a critical driver of success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572092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59971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First of all, previous research research did not account for certain confounders that we have now access to thanks to tracking data being made available to us,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second,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adopting a casual inference framework would allow us to account for all the confounders and in doing so we would be fulfilling our mission that the title of this project mentions, which is comparing apples to apples </a:t>
            </a:r>
            <a:endParaRPr dirty="0"/>
          </a:p>
        </p:txBody>
      </p:sp>
    </p:spTree>
    <p:extLst>
      <p:ext uri="{BB962C8B-B14F-4D97-AF65-F5344CB8AC3E}">
        <p14:creationId xmlns:p14="http://schemas.microsoft.com/office/powerpoint/2010/main" val="3629706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first try to get a sense of what causal inference is all about. We've all heard of the saying, "correlation </a:t>
            </a:r>
            <a:r>
              <a:rPr lang="en-US" dirty="0" err="1"/>
              <a:t>isnt</a:t>
            </a:r>
            <a:r>
              <a:rPr lang="en-US" dirty="0"/>
              <a:t> causation" right? but what if...</a:t>
            </a:r>
            <a:endParaRPr dirty="0"/>
          </a:p>
        </p:txBody>
      </p:sp>
    </p:spTree>
    <p:extLst>
      <p:ext uri="{BB962C8B-B14F-4D97-AF65-F5344CB8AC3E}">
        <p14:creationId xmlns:p14="http://schemas.microsoft.com/office/powerpoint/2010/main" val="37242141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Google Shape;11;p2"/>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1998100" y="604500"/>
            <a:ext cx="3597600" cy="3934500"/>
          </a:xfrm>
          <a:prstGeom prst="rect">
            <a:avLst/>
          </a:prstGeom>
        </p:spPr>
        <p:txBody>
          <a:bodyPr spcFirstLastPara="1" wrap="square" lIns="0" tIns="0" rIns="0" bIns="0" anchor="ctr" anchorCtr="0">
            <a:noAutofit/>
          </a:bodyPr>
          <a:lstStyle>
            <a:lvl1pPr lvl="0" algn="l">
              <a:spcBef>
                <a:spcPts val="0"/>
              </a:spcBef>
              <a:spcAft>
                <a:spcPts val="0"/>
              </a:spcAft>
              <a:buSzPts val="3600"/>
              <a:buNone/>
              <a:defRPr sz="36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a:endParaRPr/>
          </a:p>
        </p:txBody>
      </p:sp>
      <p:cxnSp>
        <p:nvCxnSpPr>
          <p:cNvPr id="13" name="Google Shape;13;p2"/>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sp>
        <p:nvSpPr>
          <p:cNvPr id="15" name="Google Shape;15;p3"/>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 name="Google Shape;16;p3"/>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
        <p:nvSpPr>
          <p:cNvPr id="17" name="Google Shape;17;p3"/>
          <p:cNvSpPr txBox="1">
            <a:spLocks noGrp="1"/>
          </p:cNvSpPr>
          <p:nvPr>
            <p:ph type="ctrTitle"/>
          </p:nvPr>
        </p:nvSpPr>
        <p:spPr>
          <a:xfrm>
            <a:off x="1991250" y="1583350"/>
            <a:ext cx="3615600" cy="1159800"/>
          </a:xfrm>
          <a:prstGeom prst="rect">
            <a:avLst/>
          </a:prstGeom>
        </p:spPr>
        <p:txBody>
          <a:bodyPr spcFirstLastPara="1" wrap="square" lIns="0" tIns="0" rIns="0" bIns="0" anchor="b" anchorCtr="0">
            <a:noAutofit/>
          </a:bodyPr>
          <a:lstStyle>
            <a:lvl1pPr lvl="0" algn="l"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endParaRPr/>
          </a:p>
        </p:txBody>
      </p:sp>
      <p:sp>
        <p:nvSpPr>
          <p:cNvPr id="18" name="Google Shape;18;p3"/>
          <p:cNvSpPr txBox="1">
            <a:spLocks noGrp="1"/>
          </p:cNvSpPr>
          <p:nvPr>
            <p:ph type="subTitle" idx="1"/>
          </p:nvPr>
        </p:nvSpPr>
        <p:spPr>
          <a:xfrm>
            <a:off x="1991250" y="2840051"/>
            <a:ext cx="3615600" cy="784800"/>
          </a:xfrm>
          <a:prstGeom prst="rect">
            <a:avLst/>
          </a:prstGeom>
        </p:spPr>
        <p:txBody>
          <a:bodyPr spcFirstLastPara="1" wrap="square" lIns="0" tIns="0" rIns="0" bIns="0" anchor="t" anchorCtr="0">
            <a:noAutofit/>
          </a:bodyPr>
          <a:lstStyle>
            <a:lvl1pPr lvl="0" rtl="0">
              <a:spcBef>
                <a:spcPts val="0"/>
              </a:spcBef>
              <a:spcAft>
                <a:spcPts val="0"/>
              </a:spcAft>
              <a:buClr>
                <a:srgbClr val="6B6E81"/>
              </a:buClr>
              <a:buSzPts val="1800"/>
              <a:buNone/>
              <a:defRPr sz="1800"/>
            </a:lvl1pPr>
            <a:lvl2pPr lvl="1" rtl="0">
              <a:spcBef>
                <a:spcPts val="800"/>
              </a:spcBef>
              <a:spcAft>
                <a:spcPts val="0"/>
              </a:spcAft>
              <a:buClr>
                <a:srgbClr val="6B6E81"/>
              </a:buClr>
              <a:buSzPts val="1800"/>
              <a:buNone/>
              <a:defRPr sz="1800"/>
            </a:lvl2pPr>
            <a:lvl3pPr lvl="2" rtl="0">
              <a:spcBef>
                <a:spcPts val="800"/>
              </a:spcBef>
              <a:spcAft>
                <a:spcPts val="0"/>
              </a:spcAft>
              <a:buClr>
                <a:srgbClr val="6B6E81"/>
              </a:buClr>
              <a:buSzPts val="1800"/>
              <a:buNone/>
              <a:defRPr sz="1800"/>
            </a:lvl3pPr>
            <a:lvl4pPr lvl="3" rtl="0">
              <a:spcBef>
                <a:spcPts val="800"/>
              </a:spcBef>
              <a:spcAft>
                <a:spcPts val="0"/>
              </a:spcAft>
              <a:buClr>
                <a:srgbClr val="6B6E81"/>
              </a:buClr>
              <a:buSzPts val="1800"/>
              <a:buNone/>
              <a:defRPr sz="1800"/>
            </a:lvl4pPr>
            <a:lvl5pPr lvl="4" rtl="0">
              <a:spcBef>
                <a:spcPts val="800"/>
              </a:spcBef>
              <a:spcAft>
                <a:spcPts val="0"/>
              </a:spcAft>
              <a:buClr>
                <a:srgbClr val="6B6E81"/>
              </a:buClr>
              <a:buSzPts val="1800"/>
              <a:buNone/>
              <a:defRPr sz="1800"/>
            </a:lvl5pPr>
            <a:lvl6pPr lvl="5" rtl="0">
              <a:spcBef>
                <a:spcPts val="800"/>
              </a:spcBef>
              <a:spcAft>
                <a:spcPts val="0"/>
              </a:spcAft>
              <a:buClr>
                <a:srgbClr val="6B6E81"/>
              </a:buClr>
              <a:buSzPts val="1800"/>
              <a:buNone/>
              <a:defRPr sz="1800"/>
            </a:lvl6pPr>
            <a:lvl7pPr lvl="6" rtl="0">
              <a:spcBef>
                <a:spcPts val="800"/>
              </a:spcBef>
              <a:spcAft>
                <a:spcPts val="0"/>
              </a:spcAft>
              <a:buClr>
                <a:srgbClr val="6B6E81"/>
              </a:buClr>
              <a:buSzPts val="1800"/>
              <a:buNone/>
              <a:defRPr sz="1800"/>
            </a:lvl7pPr>
            <a:lvl8pPr lvl="7" rtl="0">
              <a:spcBef>
                <a:spcPts val="800"/>
              </a:spcBef>
              <a:spcAft>
                <a:spcPts val="0"/>
              </a:spcAft>
              <a:buClr>
                <a:srgbClr val="6B6E81"/>
              </a:buClr>
              <a:buSzPts val="1800"/>
              <a:buNone/>
              <a:defRPr sz="1800"/>
            </a:lvl8pPr>
            <a:lvl9pPr lvl="8" rtl="0">
              <a:spcBef>
                <a:spcPts val="800"/>
              </a:spcBef>
              <a:spcAft>
                <a:spcPts val="800"/>
              </a:spcAft>
              <a:buClr>
                <a:srgbClr val="6B6E81"/>
              </a:buClr>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9"/>
        <p:cNvGrpSpPr/>
        <p:nvPr/>
      </p:nvGrpSpPr>
      <p:grpSpPr>
        <a:xfrm>
          <a:off x="0" y="0"/>
          <a:ext cx="0" cy="0"/>
          <a:chOff x="0" y="0"/>
          <a:chExt cx="0" cy="0"/>
        </a:xfrm>
      </p:grpSpPr>
      <p:sp>
        <p:nvSpPr>
          <p:cNvPr id="20" name="Google Shape;20;p4"/>
          <p:cNvSpPr/>
          <p:nvPr/>
        </p:nvSpPr>
        <p:spPr>
          <a:xfrm>
            <a:off x="0" y="604500"/>
            <a:ext cx="60873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4"/>
          <p:cNvCxnSpPr/>
          <p:nvPr/>
        </p:nvCxnSpPr>
        <p:spPr>
          <a:xfrm>
            <a:off x="1524459" y="1797900"/>
            <a:ext cx="0" cy="1547700"/>
          </a:xfrm>
          <a:prstGeom prst="straightConnector1">
            <a:avLst/>
          </a:prstGeom>
          <a:noFill/>
          <a:ln w="9525" cap="flat" cmpd="sng">
            <a:solidFill>
              <a:srgbClr val="D9DCE6"/>
            </a:solidFill>
            <a:prstDash val="solid"/>
            <a:round/>
            <a:headEnd type="none" w="med" len="med"/>
            <a:tailEnd type="none" w="med" len="med"/>
          </a:ln>
        </p:spPr>
      </p:cxnSp>
      <p:sp>
        <p:nvSpPr>
          <p:cNvPr id="22" name="Google Shape;22;p4"/>
          <p:cNvSpPr txBox="1">
            <a:spLocks noGrp="1"/>
          </p:cNvSpPr>
          <p:nvPr>
            <p:ph type="body" idx="1"/>
          </p:nvPr>
        </p:nvSpPr>
        <p:spPr>
          <a:xfrm>
            <a:off x="1991250" y="604500"/>
            <a:ext cx="3615600" cy="3934500"/>
          </a:xfrm>
          <a:prstGeom prst="rect">
            <a:avLst/>
          </a:prstGeom>
        </p:spPr>
        <p:txBody>
          <a:bodyPr spcFirstLastPara="1" wrap="square" lIns="0" tIns="0" rIns="0" bIns="0" anchor="ctr" anchorCtr="0">
            <a:noAutofit/>
          </a:bodyPr>
          <a:lstStyle>
            <a:lvl1pPr marL="457200" lvl="0" indent="-381000" rtl="0">
              <a:spcBef>
                <a:spcPts val="0"/>
              </a:spcBef>
              <a:spcAft>
                <a:spcPts val="0"/>
              </a:spcAft>
              <a:buSzPts val="2400"/>
              <a:buChar char="◎"/>
              <a:defRPr sz="2400"/>
            </a:lvl1pPr>
            <a:lvl2pPr marL="914400" lvl="1" indent="-381000" rtl="0">
              <a:spcBef>
                <a:spcPts val="800"/>
              </a:spcBef>
              <a:spcAft>
                <a:spcPts val="0"/>
              </a:spcAft>
              <a:buSzPts val="2400"/>
              <a:buChar char="◎"/>
              <a:defRPr sz="2400"/>
            </a:lvl2pPr>
            <a:lvl3pPr marL="1371600" lvl="2" indent="-381000" rtl="0">
              <a:spcBef>
                <a:spcPts val="800"/>
              </a:spcBef>
              <a:spcAft>
                <a:spcPts val="0"/>
              </a:spcAft>
              <a:buSzPts val="2400"/>
              <a:buChar char="■"/>
              <a:defRPr sz="2400"/>
            </a:lvl3pPr>
            <a:lvl4pPr marL="1828800" lvl="3" indent="-381000" rtl="0">
              <a:spcBef>
                <a:spcPts val="800"/>
              </a:spcBef>
              <a:spcAft>
                <a:spcPts val="0"/>
              </a:spcAft>
              <a:buSzPts val="2400"/>
              <a:buChar char="●"/>
              <a:defRPr sz="2400"/>
            </a:lvl4pPr>
            <a:lvl5pPr marL="2286000" lvl="4" indent="-381000" rtl="0">
              <a:spcBef>
                <a:spcPts val="800"/>
              </a:spcBef>
              <a:spcAft>
                <a:spcPts val="0"/>
              </a:spcAft>
              <a:buSzPts val="2400"/>
              <a:buChar char="○"/>
              <a:defRPr sz="2400"/>
            </a:lvl5pPr>
            <a:lvl6pPr marL="2743200" lvl="5" indent="-381000" rtl="0">
              <a:spcBef>
                <a:spcPts val="800"/>
              </a:spcBef>
              <a:spcAft>
                <a:spcPts val="0"/>
              </a:spcAft>
              <a:buSzPts val="2400"/>
              <a:buChar char="■"/>
              <a:defRPr sz="2400"/>
            </a:lvl6pPr>
            <a:lvl7pPr marL="3200400" lvl="6" indent="-381000" rtl="0">
              <a:spcBef>
                <a:spcPts val="800"/>
              </a:spcBef>
              <a:spcAft>
                <a:spcPts val="0"/>
              </a:spcAft>
              <a:buSzPts val="2400"/>
              <a:buChar char="●"/>
              <a:defRPr sz="2400"/>
            </a:lvl7pPr>
            <a:lvl8pPr marL="3657600" lvl="7" indent="-381000" rtl="0">
              <a:spcBef>
                <a:spcPts val="800"/>
              </a:spcBef>
              <a:spcAft>
                <a:spcPts val="0"/>
              </a:spcAft>
              <a:buSzPts val="2400"/>
              <a:buChar char="○"/>
              <a:defRPr sz="2400"/>
            </a:lvl8pPr>
            <a:lvl9pPr marL="4114800" lvl="8" indent="-381000">
              <a:spcBef>
                <a:spcPts val="800"/>
              </a:spcBef>
              <a:spcAft>
                <a:spcPts val="800"/>
              </a:spcAft>
              <a:buSzPts val="2400"/>
              <a:buChar char="■"/>
              <a:defRPr sz="2400"/>
            </a:lvl9pPr>
          </a:lstStyle>
          <a:p>
            <a:endParaRPr/>
          </a:p>
        </p:txBody>
      </p:sp>
      <p:sp>
        <p:nvSpPr>
          <p:cNvPr id="23" name="Google Shape;23;p4"/>
          <p:cNvSpPr txBox="1"/>
          <p:nvPr/>
        </p:nvSpPr>
        <p:spPr>
          <a:xfrm>
            <a:off x="0" y="2092500"/>
            <a:ext cx="15243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b="1">
                <a:solidFill>
                  <a:srgbClr val="D9DCE6"/>
                </a:solidFill>
                <a:latin typeface="IBM Plex Sans Condensed"/>
                <a:ea typeface="IBM Plex Sans Condensed"/>
                <a:cs typeface="IBM Plex Sans Condensed"/>
                <a:sym typeface="IBM Plex Sans Condensed"/>
              </a:rPr>
              <a:t>“</a:t>
            </a:r>
            <a:endParaRPr sz="9600" b="1">
              <a:solidFill>
                <a:srgbClr val="D9DCE6"/>
              </a:solidFill>
              <a:latin typeface="IBM Plex Sans Condensed"/>
              <a:ea typeface="IBM Plex Sans Condensed"/>
              <a:cs typeface="IBM Plex Sans Condensed"/>
              <a:sym typeface="IBM Plex Sans Condensed"/>
            </a:endParaRPr>
          </a:p>
        </p:txBody>
      </p:sp>
      <p:sp>
        <p:nvSpPr>
          <p:cNvPr id="24" name="Google Shape;24;p4"/>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5"/>
        <p:cNvGrpSpPr/>
        <p:nvPr/>
      </p:nvGrpSpPr>
      <p:grpSpPr>
        <a:xfrm>
          <a:off x="0" y="0"/>
          <a:ext cx="0" cy="0"/>
          <a:chOff x="0" y="0"/>
          <a:chExt cx="0" cy="0"/>
        </a:xfrm>
      </p:grpSpPr>
      <p:sp>
        <p:nvSpPr>
          <p:cNvPr id="26" name="Google Shape;26;p5"/>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 name="Google Shape;27;p5"/>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28" name="Google Shape;28;p5"/>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9" name="Google Shape;29;p5"/>
          <p:cNvSpPr txBox="1">
            <a:spLocks noGrp="1"/>
          </p:cNvSpPr>
          <p:nvPr>
            <p:ph type="body" idx="1"/>
          </p:nvPr>
        </p:nvSpPr>
        <p:spPr>
          <a:xfrm>
            <a:off x="2191200" y="1026000"/>
            <a:ext cx="5345700" cy="3091500"/>
          </a:xfrm>
          <a:prstGeom prst="rect">
            <a:avLst/>
          </a:prstGeom>
        </p:spPr>
        <p:txBody>
          <a:bodyPr spcFirstLastPara="1" wrap="square" lIns="0" tIns="0" rIns="0" bIns="0" anchor="t" anchorCtr="0">
            <a:noAutofit/>
          </a:bodyPr>
          <a:lstStyle>
            <a:lvl1pPr marL="457200" lvl="0" indent="-317500">
              <a:spcBef>
                <a:spcPts val="0"/>
              </a:spcBef>
              <a:spcAft>
                <a:spcPts val="0"/>
              </a:spcAft>
              <a:buSzPts val="1400"/>
              <a:buChar char="◎"/>
              <a:defRPr/>
            </a:lvl1pPr>
            <a:lvl2pPr marL="914400" lvl="1" indent="-317500">
              <a:spcBef>
                <a:spcPts val="800"/>
              </a:spcBef>
              <a:spcAft>
                <a:spcPts val="0"/>
              </a:spcAft>
              <a:buSzPts val="1400"/>
              <a:buChar char="◎"/>
              <a:defRPr/>
            </a:lvl2pPr>
            <a:lvl3pPr marL="1371600" lvl="2" indent="-355600">
              <a:spcBef>
                <a:spcPts val="800"/>
              </a:spcBef>
              <a:spcAft>
                <a:spcPts val="0"/>
              </a:spcAft>
              <a:buSzPts val="2000"/>
              <a:buChar char="■"/>
              <a:defRPr/>
            </a:lvl3pPr>
            <a:lvl4pPr marL="1828800" lvl="3" indent="-355600">
              <a:spcBef>
                <a:spcPts val="800"/>
              </a:spcBef>
              <a:spcAft>
                <a:spcPts val="0"/>
              </a:spcAft>
              <a:buSzPts val="2000"/>
              <a:buChar char="●"/>
              <a:defRPr/>
            </a:lvl4pPr>
            <a:lvl5pPr marL="2286000" lvl="4" indent="-355600">
              <a:spcBef>
                <a:spcPts val="800"/>
              </a:spcBef>
              <a:spcAft>
                <a:spcPts val="0"/>
              </a:spcAft>
              <a:buSzPts val="2000"/>
              <a:buChar char="○"/>
              <a:defRPr/>
            </a:lvl5pPr>
            <a:lvl6pPr marL="2743200" lvl="5" indent="-355600">
              <a:spcBef>
                <a:spcPts val="800"/>
              </a:spcBef>
              <a:spcAft>
                <a:spcPts val="0"/>
              </a:spcAft>
              <a:buSzPts val="2000"/>
              <a:buChar char="■"/>
              <a:defRPr/>
            </a:lvl6pPr>
            <a:lvl7pPr marL="3200400" lvl="6" indent="-355600">
              <a:spcBef>
                <a:spcPts val="800"/>
              </a:spcBef>
              <a:spcAft>
                <a:spcPts val="0"/>
              </a:spcAft>
              <a:buSzPts val="2000"/>
              <a:buChar char="●"/>
              <a:defRPr/>
            </a:lvl7pPr>
            <a:lvl8pPr marL="3657600" lvl="7" indent="-355600">
              <a:spcBef>
                <a:spcPts val="800"/>
              </a:spcBef>
              <a:spcAft>
                <a:spcPts val="0"/>
              </a:spcAft>
              <a:buSzPts val="2000"/>
              <a:buChar char="○"/>
              <a:defRPr/>
            </a:lvl8pPr>
            <a:lvl9pPr marL="4114800" lvl="8" indent="-355600">
              <a:spcBef>
                <a:spcPts val="800"/>
              </a:spcBef>
              <a:spcAft>
                <a:spcPts val="800"/>
              </a:spcAft>
              <a:buSzPts val="2000"/>
              <a:buChar char="■"/>
              <a:defRPr/>
            </a:lvl9pPr>
          </a:lstStyle>
          <a:p>
            <a:endParaRPr/>
          </a:p>
        </p:txBody>
      </p:sp>
      <p:sp>
        <p:nvSpPr>
          <p:cNvPr id="30" name="Google Shape;30;p5"/>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7"/>
        <p:cNvGrpSpPr/>
        <p:nvPr/>
      </p:nvGrpSpPr>
      <p:grpSpPr>
        <a:xfrm>
          <a:off x="0" y="0"/>
          <a:ext cx="0" cy="0"/>
          <a:chOff x="0" y="0"/>
          <a:chExt cx="0" cy="0"/>
        </a:xfrm>
      </p:grpSpPr>
      <p:sp>
        <p:nvSpPr>
          <p:cNvPr id="38" name="Google Shape;38;p7"/>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7"/>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40" name="Google Shape;40;p7"/>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41" name="Google Shape;41;p7"/>
          <p:cNvSpPr txBox="1">
            <a:spLocks noGrp="1"/>
          </p:cNvSpPr>
          <p:nvPr>
            <p:ph type="body" idx="1"/>
          </p:nvPr>
        </p:nvSpPr>
        <p:spPr>
          <a:xfrm>
            <a:off x="2183375" y="1026000"/>
            <a:ext cx="2467200" cy="3091500"/>
          </a:xfrm>
          <a:prstGeom prst="rect">
            <a:avLst/>
          </a:prstGeom>
        </p:spPr>
        <p:txBody>
          <a:bodyPr spcFirstLastPara="1" wrap="square" lIns="0" tIns="0" rIns="0" bIns="0" anchor="t" anchorCtr="0">
            <a:noAutofit/>
          </a:bodyPr>
          <a:lstStyle>
            <a:lvl1pPr marL="457200" lvl="0" indent="-342900">
              <a:spcBef>
                <a:spcPts val="0"/>
              </a:spcBef>
              <a:spcAft>
                <a:spcPts val="0"/>
              </a:spcAft>
              <a:buSzPts val="1800"/>
              <a:buChar char="◎"/>
              <a:defRPr sz="1800"/>
            </a:lvl1pPr>
            <a:lvl2pPr marL="914400" lvl="1" indent="-342900">
              <a:spcBef>
                <a:spcPts val="800"/>
              </a:spcBef>
              <a:spcAft>
                <a:spcPts val="0"/>
              </a:spcAft>
              <a:buSzPts val="1800"/>
              <a:buChar char="◎"/>
              <a:defRPr sz="1800"/>
            </a:lvl2pPr>
            <a:lvl3pPr marL="1371600" lvl="2" indent="-342900">
              <a:spcBef>
                <a:spcPts val="800"/>
              </a:spcBef>
              <a:spcAft>
                <a:spcPts val="0"/>
              </a:spcAft>
              <a:buSzPts val="1800"/>
              <a:buChar char="■"/>
              <a:defRPr sz="1800"/>
            </a:lvl3pPr>
            <a:lvl4pPr marL="1828800" lvl="3" indent="-342900">
              <a:spcBef>
                <a:spcPts val="800"/>
              </a:spcBef>
              <a:spcAft>
                <a:spcPts val="0"/>
              </a:spcAft>
              <a:buSzPts val="1800"/>
              <a:buChar char="●"/>
              <a:defRPr sz="1800"/>
            </a:lvl4pPr>
            <a:lvl5pPr marL="2286000" lvl="4" indent="-342900">
              <a:spcBef>
                <a:spcPts val="800"/>
              </a:spcBef>
              <a:spcAft>
                <a:spcPts val="0"/>
              </a:spcAft>
              <a:buSzPts val="1800"/>
              <a:buChar char="○"/>
              <a:defRPr sz="1800"/>
            </a:lvl5pPr>
            <a:lvl6pPr marL="2743200" lvl="5" indent="-342900">
              <a:spcBef>
                <a:spcPts val="800"/>
              </a:spcBef>
              <a:spcAft>
                <a:spcPts val="0"/>
              </a:spcAft>
              <a:buSzPts val="1800"/>
              <a:buChar char="■"/>
              <a:defRPr sz="1800"/>
            </a:lvl6pPr>
            <a:lvl7pPr marL="3200400" lvl="6" indent="-342900">
              <a:spcBef>
                <a:spcPts val="800"/>
              </a:spcBef>
              <a:spcAft>
                <a:spcPts val="0"/>
              </a:spcAft>
              <a:buSzPts val="1800"/>
              <a:buChar char="●"/>
              <a:defRPr sz="1800"/>
            </a:lvl7pPr>
            <a:lvl8pPr marL="3657600" lvl="7" indent="-342900">
              <a:spcBef>
                <a:spcPts val="800"/>
              </a:spcBef>
              <a:spcAft>
                <a:spcPts val="0"/>
              </a:spcAft>
              <a:buSzPts val="1800"/>
              <a:buChar char="○"/>
              <a:defRPr sz="1800"/>
            </a:lvl8pPr>
            <a:lvl9pPr marL="4114800" lvl="8" indent="-342900">
              <a:spcBef>
                <a:spcPts val="800"/>
              </a:spcBef>
              <a:spcAft>
                <a:spcPts val="800"/>
              </a:spcAft>
              <a:buSzPts val="1800"/>
              <a:buChar char="■"/>
              <a:defRPr sz="1800"/>
            </a:lvl9pPr>
          </a:lstStyle>
          <a:p>
            <a:endParaRPr/>
          </a:p>
        </p:txBody>
      </p:sp>
      <p:sp>
        <p:nvSpPr>
          <p:cNvPr id="42" name="Google Shape;42;p7"/>
          <p:cNvSpPr txBox="1">
            <a:spLocks noGrp="1"/>
          </p:cNvSpPr>
          <p:nvPr>
            <p:ph type="body" idx="2"/>
          </p:nvPr>
        </p:nvSpPr>
        <p:spPr>
          <a:xfrm>
            <a:off x="5061144" y="1026000"/>
            <a:ext cx="2467200" cy="3091500"/>
          </a:xfrm>
          <a:prstGeom prst="rect">
            <a:avLst/>
          </a:prstGeom>
        </p:spPr>
        <p:txBody>
          <a:bodyPr spcFirstLastPara="1" wrap="square" lIns="0" tIns="0" rIns="0" bIns="0" anchor="t" anchorCtr="0">
            <a:noAutofit/>
          </a:bodyPr>
          <a:lstStyle>
            <a:lvl1pPr marL="457200" lvl="0" indent="-342900">
              <a:spcBef>
                <a:spcPts val="0"/>
              </a:spcBef>
              <a:spcAft>
                <a:spcPts val="0"/>
              </a:spcAft>
              <a:buSzPts val="1800"/>
              <a:buChar char="◎"/>
              <a:defRPr sz="1800"/>
            </a:lvl1pPr>
            <a:lvl2pPr marL="914400" lvl="1" indent="-342900">
              <a:spcBef>
                <a:spcPts val="800"/>
              </a:spcBef>
              <a:spcAft>
                <a:spcPts val="0"/>
              </a:spcAft>
              <a:buSzPts val="1800"/>
              <a:buChar char="◎"/>
              <a:defRPr sz="1800"/>
            </a:lvl2pPr>
            <a:lvl3pPr marL="1371600" lvl="2" indent="-342900">
              <a:spcBef>
                <a:spcPts val="800"/>
              </a:spcBef>
              <a:spcAft>
                <a:spcPts val="0"/>
              </a:spcAft>
              <a:buSzPts val="1800"/>
              <a:buChar char="■"/>
              <a:defRPr sz="1800"/>
            </a:lvl3pPr>
            <a:lvl4pPr marL="1828800" lvl="3" indent="-342900">
              <a:spcBef>
                <a:spcPts val="800"/>
              </a:spcBef>
              <a:spcAft>
                <a:spcPts val="0"/>
              </a:spcAft>
              <a:buSzPts val="1800"/>
              <a:buChar char="●"/>
              <a:defRPr sz="1800"/>
            </a:lvl4pPr>
            <a:lvl5pPr marL="2286000" lvl="4" indent="-342900">
              <a:spcBef>
                <a:spcPts val="800"/>
              </a:spcBef>
              <a:spcAft>
                <a:spcPts val="0"/>
              </a:spcAft>
              <a:buSzPts val="1800"/>
              <a:buChar char="○"/>
              <a:defRPr sz="1800"/>
            </a:lvl5pPr>
            <a:lvl6pPr marL="2743200" lvl="5" indent="-342900">
              <a:spcBef>
                <a:spcPts val="800"/>
              </a:spcBef>
              <a:spcAft>
                <a:spcPts val="0"/>
              </a:spcAft>
              <a:buSzPts val="1800"/>
              <a:buChar char="■"/>
              <a:defRPr sz="1800"/>
            </a:lvl6pPr>
            <a:lvl7pPr marL="3200400" lvl="6" indent="-342900">
              <a:spcBef>
                <a:spcPts val="800"/>
              </a:spcBef>
              <a:spcAft>
                <a:spcPts val="0"/>
              </a:spcAft>
              <a:buSzPts val="1800"/>
              <a:buChar char="●"/>
              <a:defRPr sz="1800"/>
            </a:lvl7pPr>
            <a:lvl8pPr marL="3657600" lvl="7" indent="-342900">
              <a:spcBef>
                <a:spcPts val="800"/>
              </a:spcBef>
              <a:spcAft>
                <a:spcPts val="0"/>
              </a:spcAft>
              <a:buSzPts val="1800"/>
              <a:buChar char="○"/>
              <a:defRPr sz="1800"/>
            </a:lvl8pPr>
            <a:lvl9pPr marL="4114800" lvl="8" indent="-342900">
              <a:spcBef>
                <a:spcPts val="800"/>
              </a:spcBef>
              <a:spcAft>
                <a:spcPts val="800"/>
              </a:spcAft>
              <a:buSzPts val="1800"/>
              <a:buChar char="■"/>
              <a:defRPr sz="1800"/>
            </a:lvl9pPr>
          </a:lstStyle>
          <a:p>
            <a:endParaRPr/>
          </a:p>
        </p:txBody>
      </p:sp>
      <p:sp>
        <p:nvSpPr>
          <p:cNvPr id="43" name="Google Shape;43;p7"/>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4"/>
        <p:cNvGrpSpPr/>
        <p:nvPr/>
      </p:nvGrpSpPr>
      <p:grpSpPr>
        <a:xfrm>
          <a:off x="0" y="0"/>
          <a:ext cx="0" cy="0"/>
          <a:chOff x="0" y="0"/>
          <a:chExt cx="0" cy="0"/>
        </a:xfrm>
      </p:grpSpPr>
      <p:sp>
        <p:nvSpPr>
          <p:cNvPr id="45" name="Google Shape;45;p8"/>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 name="Google Shape;46;p8"/>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47" name="Google Shape;47;p8"/>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8" name="Google Shape;48;p8"/>
          <p:cNvSpPr txBox="1">
            <a:spLocks noGrp="1"/>
          </p:cNvSpPr>
          <p:nvPr>
            <p:ph type="body" idx="1"/>
          </p:nvPr>
        </p:nvSpPr>
        <p:spPr>
          <a:xfrm>
            <a:off x="2183375" y="1026000"/>
            <a:ext cx="1663500" cy="3091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49" name="Google Shape;49;p8"/>
          <p:cNvSpPr txBox="1">
            <a:spLocks noGrp="1"/>
          </p:cNvSpPr>
          <p:nvPr>
            <p:ph type="body" idx="2"/>
          </p:nvPr>
        </p:nvSpPr>
        <p:spPr>
          <a:xfrm>
            <a:off x="4028447" y="1026000"/>
            <a:ext cx="1663500" cy="3091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50" name="Google Shape;50;p8"/>
          <p:cNvSpPr txBox="1">
            <a:spLocks noGrp="1"/>
          </p:cNvSpPr>
          <p:nvPr>
            <p:ph type="body" idx="3"/>
          </p:nvPr>
        </p:nvSpPr>
        <p:spPr>
          <a:xfrm>
            <a:off x="5873519" y="1026000"/>
            <a:ext cx="1663500" cy="3091500"/>
          </a:xfrm>
          <a:prstGeom prst="rect">
            <a:avLst/>
          </a:prstGeom>
        </p:spPr>
        <p:txBody>
          <a:bodyPr spcFirstLastPara="1" wrap="square" lIns="0" tIns="0" rIns="0" bIns="0" anchor="t" anchorCtr="0">
            <a:no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endParaRPr/>
          </a:p>
        </p:txBody>
      </p:sp>
      <p:sp>
        <p:nvSpPr>
          <p:cNvPr id="51" name="Google Shape;51;p8"/>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9"/>
          <p:cNvSpPr/>
          <p:nvPr/>
        </p:nvSpPr>
        <p:spPr>
          <a:xfrm>
            <a:off x="0" y="604500"/>
            <a:ext cx="7928100" cy="3934500"/>
          </a:xfrm>
          <a:prstGeom prst="rect">
            <a:avLst/>
          </a:prstGeom>
          <a:solidFill>
            <a:schemeClr val="lt1"/>
          </a:solidFill>
          <a:ln>
            <a:noFill/>
          </a:ln>
          <a:effectLst>
            <a:outerShdw blurRad="285750" dist="9525" dir="5400000" algn="bl" rotWithShape="0">
              <a:srgbClr val="010E1B">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 name="Google Shape;54;p9"/>
          <p:cNvCxnSpPr/>
          <p:nvPr/>
        </p:nvCxnSpPr>
        <p:spPr>
          <a:xfrm>
            <a:off x="1946716" y="1026000"/>
            <a:ext cx="0" cy="3091500"/>
          </a:xfrm>
          <a:prstGeom prst="straightConnector1">
            <a:avLst/>
          </a:prstGeom>
          <a:noFill/>
          <a:ln w="9525" cap="flat" cmpd="sng">
            <a:solidFill>
              <a:srgbClr val="D9DCE6"/>
            </a:solidFill>
            <a:prstDash val="solid"/>
            <a:round/>
            <a:headEnd type="none" w="med" len="med"/>
            <a:tailEnd type="none" w="med" len="med"/>
          </a:ln>
        </p:spPr>
      </p:cxnSp>
      <p:sp>
        <p:nvSpPr>
          <p:cNvPr id="55" name="Google Shape;55;p9"/>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56" name="Google Shape;56;p9"/>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1"/>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1D3E7C"/>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10">
            <a:alphaModFix/>
          </a:blip>
          <a:stretch>
            <a:fillRect/>
          </a:stretch>
        </p:blipFill>
        <p:spPr>
          <a:xfrm>
            <a:off x="0" y="11300"/>
            <a:ext cx="9144000" cy="5143500"/>
          </a:xfrm>
          <a:prstGeom prst="rect">
            <a:avLst/>
          </a:prstGeom>
          <a:noFill/>
          <a:ln>
            <a:noFill/>
          </a:ln>
        </p:spPr>
      </p:pic>
      <p:sp>
        <p:nvSpPr>
          <p:cNvPr id="7" name="Google Shape;7;p1"/>
          <p:cNvSpPr txBox="1">
            <a:spLocks noGrp="1"/>
          </p:cNvSpPr>
          <p:nvPr>
            <p:ph type="title"/>
          </p:nvPr>
        </p:nvSpPr>
        <p:spPr>
          <a:xfrm>
            <a:off x="291300" y="1026000"/>
            <a:ext cx="1341900" cy="3091500"/>
          </a:xfrm>
          <a:prstGeom prst="rect">
            <a:avLst/>
          </a:prstGeom>
          <a:noFill/>
          <a:ln>
            <a:noFill/>
          </a:ln>
        </p:spPr>
        <p:txBody>
          <a:bodyPr spcFirstLastPara="1" wrap="square" lIns="0" tIns="0" rIns="0" bIns="0" anchor="t" anchorCtr="0">
            <a:noAutofit/>
          </a:bodyPr>
          <a:lstStyle>
            <a:lvl1pPr lvl="0"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1pPr>
            <a:lvl2pPr lvl="1"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2pPr>
            <a:lvl3pPr lvl="2"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3pPr>
            <a:lvl4pPr lvl="3"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4pPr>
            <a:lvl5pPr lvl="4"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5pPr>
            <a:lvl6pPr lvl="5"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6pPr>
            <a:lvl7pPr lvl="6"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7pPr>
            <a:lvl8pPr lvl="7"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8pPr>
            <a:lvl9pPr lvl="8" algn="r">
              <a:spcBef>
                <a:spcPts val="0"/>
              </a:spcBef>
              <a:spcAft>
                <a:spcPts val="0"/>
              </a:spcAft>
              <a:buClr>
                <a:srgbClr val="1D3E7C"/>
              </a:buClr>
              <a:buSzPts val="1600"/>
              <a:buFont typeface="IBM Plex Sans Condensed"/>
              <a:buNone/>
              <a:defRPr sz="1600" b="1">
                <a:solidFill>
                  <a:srgbClr val="1D3E7C"/>
                </a:solidFill>
                <a:latin typeface="IBM Plex Sans Condensed"/>
                <a:ea typeface="IBM Plex Sans Condensed"/>
                <a:cs typeface="IBM Plex Sans Condensed"/>
                <a:sym typeface="IBM Plex Sans Condensed"/>
              </a:defRPr>
            </a:lvl9pPr>
          </a:lstStyle>
          <a:p>
            <a:endParaRPr/>
          </a:p>
        </p:txBody>
      </p:sp>
      <p:sp>
        <p:nvSpPr>
          <p:cNvPr id="8" name="Google Shape;8;p1"/>
          <p:cNvSpPr txBox="1">
            <a:spLocks noGrp="1"/>
          </p:cNvSpPr>
          <p:nvPr>
            <p:ph type="body" idx="1"/>
          </p:nvPr>
        </p:nvSpPr>
        <p:spPr>
          <a:xfrm>
            <a:off x="2191200" y="1026000"/>
            <a:ext cx="5345700" cy="3091500"/>
          </a:xfrm>
          <a:prstGeom prst="rect">
            <a:avLst/>
          </a:prstGeom>
          <a:noFill/>
          <a:ln>
            <a:noFill/>
          </a:ln>
        </p:spPr>
        <p:txBody>
          <a:bodyPr spcFirstLastPara="1" wrap="square" lIns="0" tIns="0" rIns="0" bIns="0" anchor="t" anchorCtr="0">
            <a:noAutofit/>
          </a:bodyPr>
          <a:lstStyle>
            <a:lvl1pPr marL="457200" lvl="0" indent="-317500">
              <a:lnSpc>
                <a:spcPct val="114000"/>
              </a:lnSpc>
              <a:spcBef>
                <a:spcPts val="0"/>
              </a:spcBef>
              <a:spcAft>
                <a:spcPts val="0"/>
              </a:spcAft>
              <a:buClr>
                <a:srgbClr val="D9DCE6"/>
              </a:buClr>
              <a:buSzPts val="1400"/>
              <a:buFont typeface="Frank Ruhl Libre Light"/>
              <a:buChar char="◎"/>
              <a:defRPr sz="2000">
                <a:solidFill>
                  <a:srgbClr val="6B6E81"/>
                </a:solidFill>
                <a:latin typeface="Frank Ruhl Libre Light"/>
                <a:ea typeface="Frank Ruhl Libre Light"/>
                <a:cs typeface="Frank Ruhl Libre Light"/>
                <a:sym typeface="Frank Ruhl Libre Light"/>
              </a:defRPr>
            </a:lvl1pPr>
            <a:lvl2pPr marL="914400" lvl="1" indent="-317500">
              <a:lnSpc>
                <a:spcPct val="114000"/>
              </a:lnSpc>
              <a:spcBef>
                <a:spcPts val="800"/>
              </a:spcBef>
              <a:spcAft>
                <a:spcPts val="0"/>
              </a:spcAft>
              <a:buClr>
                <a:srgbClr val="D9DCE6"/>
              </a:buClr>
              <a:buSzPts val="1400"/>
              <a:buFont typeface="Frank Ruhl Libre Light"/>
              <a:buChar char="◎"/>
              <a:defRPr sz="2000">
                <a:solidFill>
                  <a:srgbClr val="6B6E81"/>
                </a:solidFill>
                <a:latin typeface="Frank Ruhl Libre Light"/>
                <a:ea typeface="Frank Ruhl Libre Light"/>
                <a:cs typeface="Frank Ruhl Libre Light"/>
                <a:sym typeface="Frank Ruhl Libre Light"/>
              </a:defRPr>
            </a:lvl2pPr>
            <a:lvl3pPr marL="1371600" lvl="2"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3pPr>
            <a:lvl4pPr marL="1828800" lvl="3"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4pPr>
            <a:lvl5pPr marL="2286000" lvl="4"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5pPr>
            <a:lvl6pPr marL="2743200" lvl="5"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6pPr>
            <a:lvl7pPr marL="3200400" lvl="6"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7pPr>
            <a:lvl8pPr marL="3657600" lvl="7" indent="-355600">
              <a:lnSpc>
                <a:spcPct val="114000"/>
              </a:lnSpc>
              <a:spcBef>
                <a:spcPts val="800"/>
              </a:spcBef>
              <a:spcAft>
                <a:spcPts val="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8pPr>
            <a:lvl9pPr marL="4114800" lvl="8" indent="-355600">
              <a:lnSpc>
                <a:spcPct val="114000"/>
              </a:lnSpc>
              <a:spcBef>
                <a:spcPts val="800"/>
              </a:spcBef>
              <a:spcAft>
                <a:spcPts val="800"/>
              </a:spcAft>
              <a:buClr>
                <a:srgbClr val="D9DCE6"/>
              </a:buClr>
              <a:buSzPts val="2000"/>
              <a:buFont typeface="Frank Ruhl Libre Light"/>
              <a:buChar char="■"/>
              <a:defRPr sz="2000">
                <a:solidFill>
                  <a:srgbClr val="6B6E81"/>
                </a:solidFill>
                <a:latin typeface="Frank Ruhl Libre Light"/>
                <a:ea typeface="Frank Ruhl Libre Light"/>
                <a:cs typeface="Frank Ruhl Libre Light"/>
                <a:sym typeface="Frank Ruhl Libre Light"/>
              </a:defRPr>
            </a:lvl9pPr>
          </a:lstStyle>
          <a:p>
            <a:endParaRPr/>
          </a:p>
        </p:txBody>
      </p:sp>
      <p:sp>
        <p:nvSpPr>
          <p:cNvPr id="9" name="Google Shape;9;p1"/>
          <p:cNvSpPr txBox="1">
            <a:spLocks noGrp="1"/>
          </p:cNvSpPr>
          <p:nvPr>
            <p:ph type="sldNum" idx="12"/>
          </p:nvPr>
        </p:nvSpPr>
        <p:spPr>
          <a:xfrm>
            <a:off x="8453425" y="-60"/>
            <a:ext cx="548700" cy="5143500"/>
          </a:xfrm>
          <a:prstGeom prst="rect">
            <a:avLst/>
          </a:prstGeom>
          <a:noFill/>
          <a:ln>
            <a:noFill/>
          </a:ln>
        </p:spPr>
        <p:txBody>
          <a:bodyPr spcFirstLastPara="1" wrap="square" lIns="0" tIns="0" rIns="0" bIns="0" anchor="ctr" anchorCtr="0">
            <a:noAutofit/>
          </a:bodyPr>
          <a:lstStyle>
            <a:lvl1pPr lvl="0" algn="r">
              <a:buNone/>
              <a:defRPr sz="1100">
                <a:solidFill>
                  <a:schemeClr val="lt1"/>
                </a:solidFill>
                <a:latin typeface="IBM Plex Sans Condensed"/>
                <a:ea typeface="IBM Plex Sans Condensed"/>
                <a:cs typeface="IBM Plex Sans Condensed"/>
                <a:sym typeface="IBM Plex Sans Condensed"/>
              </a:defRPr>
            </a:lvl1pPr>
            <a:lvl2pPr lvl="1" algn="r">
              <a:buNone/>
              <a:defRPr sz="1100">
                <a:solidFill>
                  <a:schemeClr val="lt1"/>
                </a:solidFill>
                <a:latin typeface="IBM Plex Sans Condensed"/>
                <a:ea typeface="IBM Plex Sans Condensed"/>
                <a:cs typeface="IBM Plex Sans Condensed"/>
                <a:sym typeface="IBM Plex Sans Condensed"/>
              </a:defRPr>
            </a:lvl2pPr>
            <a:lvl3pPr lvl="2" algn="r">
              <a:buNone/>
              <a:defRPr sz="1100">
                <a:solidFill>
                  <a:schemeClr val="lt1"/>
                </a:solidFill>
                <a:latin typeface="IBM Plex Sans Condensed"/>
                <a:ea typeface="IBM Plex Sans Condensed"/>
                <a:cs typeface="IBM Plex Sans Condensed"/>
                <a:sym typeface="IBM Plex Sans Condensed"/>
              </a:defRPr>
            </a:lvl3pPr>
            <a:lvl4pPr lvl="3" algn="r">
              <a:buNone/>
              <a:defRPr sz="1100">
                <a:solidFill>
                  <a:schemeClr val="lt1"/>
                </a:solidFill>
                <a:latin typeface="IBM Plex Sans Condensed"/>
                <a:ea typeface="IBM Plex Sans Condensed"/>
                <a:cs typeface="IBM Plex Sans Condensed"/>
                <a:sym typeface="IBM Plex Sans Condensed"/>
              </a:defRPr>
            </a:lvl4pPr>
            <a:lvl5pPr lvl="4" algn="r">
              <a:buNone/>
              <a:defRPr sz="1100">
                <a:solidFill>
                  <a:schemeClr val="lt1"/>
                </a:solidFill>
                <a:latin typeface="IBM Plex Sans Condensed"/>
                <a:ea typeface="IBM Plex Sans Condensed"/>
                <a:cs typeface="IBM Plex Sans Condensed"/>
                <a:sym typeface="IBM Plex Sans Condensed"/>
              </a:defRPr>
            </a:lvl5pPr>
            <a:lvl6pPr lvl="5" algn="r">
              <a:buNone/>
              <a:defRPr sz="1100">
                <a:solidFill>
                  <a:schemeClr val="lt1"/>
                </a:solidFill>
                <a:latin typeface="IBM Plex Sans Condensed"/>
                <a:ea typeface="IBM Plex Sans Condensed"/>
                <a:cs typeface="IBM Plex Sans Condensed"/>
                <a:sym typeface="IBM Plex Sans Condensed"/>
              </a:defRPr>
            </a:lvl6pPr>
            <a:lvl7pPr lvl="6" algn="r">
              <a:buNone/>
              <a:defRPr sz="1100">
                <a:solidFill>
                  <a:schemeClr val="lt1"/>
                </a:solidFill>
                <a:latin typeface="IBM Plex Sans Condensed"/>
                <a:ea typeface="IBM Plex Sans Condensed"/>
                <a:cs typeface="IBM Plex Sans Condensed"/>
                <a:sym typeface="IBM Plex Sans Condensed"/>
              </a:defRPr>
            </a:lvl7pPr>
            <a:lvl8pPr lvl="7" algn="r">
              <a:buNone/>
              <a:defRPr sz="1100">
                <a:solidFill>
                  <a:schemeClr val="lt1"/>
                </a:solidFill>
                <a:latin typeface="IBM Plex Sans Condensed"/>
                <a:ea typeface="IBM Plex Sans Condensed"/>
                <a:cs typeface="IBM Plex Sans Condensed"/>
                <a:sym typeface="IBM Plex Sans Condensed"/>
              </a:defRPr>
            </a:lvl8pPr>
            <a:lvl9pPr lvl="8" algn="r">
              <a:buNone/>
              <a:defRPr sz="1100">
                <a:solidFill>
                  <a:schemeClr val="lt1"/>
                </a:solidFill>
                <a:latin typeface="IBM Plex Sans Condensed"/>
                <a:ea typeface="IBM Plex Sans Condensed"/>
                <a:cs typeface="IBM Plex Sans Condensed"/>
                <a:sym typeface="IBM Plex Sans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7"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7.jpg"/><Relationship Id="rId7" Type="http://schemas.openxmlformats.org/officeDocument/2006/relationships/image" Target="../media/image21.svg"/><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2.mp4"/><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4.xml"/><Relationship Id="rId5" Type="http://schemas.openxmlformats.org/officeDocument/2006/relationships/slideLayout" Target="../slideLayouts/slideLayout5.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19356B"/>
        </a:solidFill>
        <a:effectLst/>
      </p:bgPr>
    </p:bg>
    <p:spTree>
      <p:nvGrpSpPr>
        <p:cNvPr id="1" name="Shape 67"/>
        <p:cNvGrpSpPr/>
        <p:nvPr/>
      </p:nvGrpSpPr>
      <p:grpSpPr>
        <a:xfrm>
          <a:off x="0" y="0"/>
          <a:ext cx="0" cy="0"/>
          <a:chOff x="0" y="0"/>
          <a:chExt cx="0" cy="0"/>
        </a:xfrm>
      </p:grpSpPr>
      <p:sp>
        <p:nvSpPr>
          <p:cNvPr id="68" name="Google Shape;68;p12"/>
          <p:cNvSpPr txBox="1">
            <a:spLocks noGrp="1"/>
          </p:cNvSpPr>
          <p:nvPr>
            <p:ph type="ctrTitle"/>
          </p:nvPr>
        </p:nvSpPr>
        <p:spPr>
          <a:xfrm>
            <a:off x="477079" y="604500"/>
            <a:ext cx="8356821" cy="3934500"/>
          </a:xfrm>
          <a:prstGeom prst="rect">
            <a:avLst/>
          </a:prstGeom>
        </p:spPr>
        <p:txBody>
          <a:bodyPr spcFirstLastPara="1" wrap="square" lIns="0" tIns="0" rIns="0" bIns="0" anchor="ctr" anchorCtr="0">
            <a:noAutofit/>
          </a:bodyPr>
          <a:lstStyle/>
          <a:p>
            <a:pPr algn="ctr"/>
            <a:r>
              <a:rPr lang="en-US" sz="4400" dirty="0">
                <a:solidFill>
                  <a:srgbClr val="FDF6DB"/>
                </a:solidFill>
              </a:rPr>
              <a:t>FROM GRAPES AND PRUNES TO APPLES AND APPLES: </a:t>
            </a:r>
            <a:br>
              <a:rPr lang="en-US" sz="4400" dirty="0">
                <a:solidFill>
                  <a:srgbClr val="FDF6DB"/>
                </a:solidFill>
              </a:rPr>
            </a:br>
            <a:r>
              <a:rPr lang="en-US" sz="4400" dirty="0">
                <a:solidFill>
                  <a:srgbClr val="FDF6DB"/>
                </a:solidFill>
              </a:rPr>
              <a:t>USING MATCHED METHODS TO </a:t>
            </a:r>
            <a:br>
              <a:rPr lang="en-US" sz="4400" dirty="0">
                <a:solidFill>
                  <a:srgbClr val="FDF6DB"/>
                </a:solidFill>
              </a:rPr>
            </a:br>
            <a:r>
              <a:rPr lang="en-US" sz="4400" dirty="0">
                <a:solidFill>
                  <a:srgbClr val="FDF6DB"/>
                </a:solidFill>
              </a:rPr>
              <a:t>ESTIMATE OPTIMAL ZONE ENTRY DECISION-MAKING </a:t>
            </a:r>
            <a:br>
              <a:rPr lang="en-US" sz="4400" dirty="0">
                <a:solidFill>
                  <a:srgbClr val="FDF6DB"/>
                </a:solidFill>
              </a:rPr>
            </a:br>
            <a:r>
              <a:rPr lang="en-US" sz="4400" dirty="0">
                <a:solidFill>
                  <a:srgbClr val="FDF6DB"/>
                </a:solidFill>
              </a:rPr>
              <a:t>IN THE NHL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5" name="Google Shape;90;p14">
            <a:extLst>
              <a:ext uri="{FF2B5EF4-FFF2-40B4-BE49-F238E27FC236}">
                <a16:creationId xmlns:a16="http://schemas.microsoft.com/office/drawing/2014/main" id="{8E28C686-5949-E84A-87C7-176BEF7F48C6}"/>
              </a:ext>
            </a:extLst>
          </p:cNvPr>
          <p:cNvSpPr txBox="1">
            <a:spLocks/>
          </p:cNvSpPr>
          <p:nvPr/>
        </p:nvSpPr>
        <p:spPr>
          <a:xfrm>
            <a:off x="836953" y="508306"/>
            <a:ext cx="7326965" cy="102094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b="0" dirty="0">
                <a:solidFill>
                  <a:srgbClr val="FDF6DB"/>
                </a:solidFill>
              </a:rPr>
              <a:t>What if there was a way to know under which circumstances </a:t>
            </a:r>
          </a:p>
          <a:p>
            <a:pPr algn="ctr"/>
            <a:r>
              <a:rPr lang="en-US" sz="3600" b="0" dirty="0">
                <a:solidFill>
                  <a:srgbClr val="FDF6DB"/>
                </a:solidFill>
              </a:rPr>
              <a:t>correlation </a:t>
            </a:r>
            <a:r>
              <a:rPr lang="en-US" sz="3600" dirty="0">
                <a:solidFill>
                  <a:srgbClr val="FDF6DB"/>
                </a:solidFill>
              </a:rPr>
              <a:t>is</a:t>
            </a:r>
            <a:r>
              <a:rPr lang="en-US" sz="3600" b="0" dirty="0">
                <a:solidFill>
                  <a:srgbClr val="FDF6DB"/>
                </a:solidFill>
              </a:rPr>
              <a:t> causation?</a:t>
            </a:r>
          </a:p>
        </p:txBody>
      </p:sp>
      <p:sp>
        <p:nvSpPr>
          <p:cNvPr id="6" name="Google Shape;90;p14">
            <a:extLst>
              <a:ext uri="{FF2B5EF4-FFF2-40B4-BE49-F238E27FC236}">
                <a16:creationId xmlns:a16="http://schemas.microsoft.com/office/drawing/2014/main" id="{F91F5517-5F26-2945-94D2-5D330DC4A1C8}"/>
              </a:ext>
            </a:extLst>
          </p:cNvPr>
          <p:cNvSpPr txBox="1">
            <a:spLocks/>
          </p:cNvSpPr>
          <p:nvPr/>
        </p:nvSpPr>
        <p:spPr>
          <a:xfrm>
            <a:off x="836952" y="2667846"/>
            <a:ext cx="7326965" cy="102094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b="0" dirty="0">
                <a:solidFill>
                  <a:srgbClr val="19356B"/>
                </a:solidFill>
                <a:highlight>
                  <a:srgbClr val="FDF6DB"/>
                </a:highlight>
              </a:rPr>
              <a:t>You’d have to control for confounders…</a:t>
            </a:r>
          </a:p>
        </p:txBody>
      </p:sp>
      <p:sp>
        <p:nvSpPr>
          <p:cNvPr id="7" name="Google Shape;90;p14">
            <a:extLst>
              <a:ext uri="{FF2B5EF4-FFF2-40B4-BE49-F238E27FC236}">
                <a16:creationId xmlns:a16="http://schemas.microsoft.com/office/drawing/2014/main" id="{3E2464F2-6773-2F4C-AE32-4F8D32B943F8}"/>
              </a:ext>
            </a:extLst>
          </p:cNvPr>
          <p:cNvSpPr txBox="1">
            <a:spLocks/>
          </p:cNvSpPr>
          <p:nvPr/>
        </p:nvSpPr>
        <p:spPr>
          <a:xfrm>
            <a:off x="473129" y="3878953"/>
            <a:ext cx="7980296" cy="75624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19356B"/>
                </a:solidFill>
                <a:highlight>
                  <a:srgbClr val="FDF6DB"/>
                </a:highlight>
              </a:rPr>
              <a:t>Is there a framework that does that?</a:t>
            </a:r>
          </a:p>
        </p:txBody>
      </p:sp>
    </p:spTree>
    <p:extLst>
      <p:ext uri="{BB962C8B-B14F-4D97-AF65-F5344CB8AC3E}">
        <p14:creationId xmlns:p14="http://schemas.microsoft.com/office/powerpoint/2010/main" val="19929593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9" name="Google Shape;90;p14">
            <a:extLst>
              <a:ext uri="{FF2B5EF4-FFF2-40B4-BE49-F238E27FC236}">
                <a16:creationId xmlns:a16="http://schemas.microsoft.com/office/drawing/2014/main" id="{3556C3F8-C391-9541-9864-03FB9505730B}"/>
              </a:ext>
            </a:extLst>
          </p:cNvPr>
          <p:cNvSpPr txBox="1">
            <a:spLocks/>
          </p:cNvSpPr>
          <p:nvPr/>
        </p:nvSpPr>
        <p:spPr>
          <a:xfrm>
            <a:off x="1963532" y="1572290"/>
            <a:ext cx="5216935" cy="199892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6000" dirty="0">
                <a:solidFill>
                  <a:srgbClr val="19356B"/>
                </a:solidFill>
                <a:highlight>
                  <a:srgbClr val="FDF6DB"/>
                </a:highlight>
              </a:rPr>
              <a:t>CAUSAL</a:t>
            </a:r>
          </a:p>
          <a:p>
            <a:pPr algn="ctr"/>
            <a:r>
              <a:rPr lang="en-US" sz="6000" dirty="0">
                <a:solidFill>
                  <a:srgbClr val="19356B"/>
                </a:solidFill>
                <a:highlight>
                  <a:srgbClr val="FDF6DB"/>
                </a:highlight>
              </a:rPr>
              <a:t>INFERENCE !!!</a:t>
            </a:r>
          </a:p>
        </p:txBody>
      </p:sp>
    </p:spTree>
    <p:extLst>
      <p:ext uri="{BB962C8B-B14F-4D97-AF65-F5344CB8AC3E}">
        <p14:creationId xmlns:p14="http://schemas.microsoft.com/office/powerpoint/2010/main" val="34519986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Effect transition="in" filter="fade">
                                      <p:cBhvr>
                                        <p:cTn id="9"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9356B"/>
        </a:solidFill>
        <a:effectLst/>
      </p:bgPr>
    </p:bg>
    <p:spTree>
      <p:nvGrpSpPr>
        <p:cNvPr id="1" name="Shape 144"/>
        <p:cNvGrpSpPr/>
        <p:nvPr/>
      </p:nvGrpSpPr>
      <p:grpSpPr>
        <a:xfrm>
          <a:off x="0" y="0"/>
          <a:ext cx="0" cy="0"/>
          <a:chOff x="0" y="0"/>
          <a:chExt cx="0" cy="0"/>
        </a:xfrm>
      </p:grpSpPr>
      <p:sp>
        <p:nvSpPr>
          <p:cNvPr id="145" name="Google Shape;145;p20"/>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dirty="0"/>
              <a:t>CAUSAL INFERENCE DEFINITIONS</a:t>
            </a:r>
            <a:endParaRPr dirty="0"/>
          </a:p>
        </p:txBody>
      </p:sp>
      <p:sp>
        <p:nvSpPr>
          <p:cNvPr id="146" name="Google Shape;146;p20"/>
          <p:cNvSpPr txBox="1">
            <a:spLocks noGrp="1"/>
          </p:cNvSpPr>
          <p:nvPr>
            <p:ph type="body" idx="1"/>
          </p:nvPr>
        </p:nvSpPr>
        <p:spPr>
          <a:xfrm>
            <a:off x="5694581" y="1025940"/>
            <a:ext cx="1910332" cy="3091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t>POTENTIAL OUTCOME</a:t>
            </a:r>
          </a:p>
          <a:p>
            <a:pPr marL="0" lvl="0" indent="0" algn="l" rtl="0">
              <a:spcBef>
                <a:spcPts val="800"/>
              </a:spcBef>
              <a:spcAft>
                <a:spcPts val="800"/>
              </a:spcAft>
              <a:buNone/>
            </a:pPr>
            <a:r>
              <a:rPr lang="en" sz="1600" dirty="0"/>
              <a:t>Before the treatment, there are two potential outcomes</a:t>
            </a:r>
          </a:p>
          <a:p>
            <a:pPr marL="0" lvl="0" indent="0" algn="l" rtl="0">
              <a:spcBef>
                <a:spcPts val="800"/>
              </a:spcBef>
              <a:spcAft>
                <a:spcPts val="800"/>
              </a:spcAft>
              <a:buNone/>
            </a:pPr>
            <a:r>
              <a:rPr lang="en" sz="1600" dirty="0"/>
              <a:t>…and then we actually observe one of them.</a:t>
            </a:r>
            <a:endParaRPr sz="1600" dirty="0"/>
          </a:p>
        </p:txBody>
      </p:sp>
      <p:sp>
        <p:nvSpPr>
          <p:cNvPr id="147" name="Google Shape;147;p20"/>
          <p:cNvSpPr txBox="1">
            <a:spLocks noGrp="1"/>
          </p:cNvSpPr>
          <p:nvPr>
            <p:ph type="body" idx="2"/>
          </p:nvPr>
        </p:nvSpPr>
        <p:spPr>
          <a:xfrm>
            <a:off x="2092493" y="1033854"/>
            <a:ext cx="1663500" cy="3091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t>CAUSALITY</a:t>
            </a:r>
            <a:endParaRPr b="1" dirty="0"/>
          </a:p>
          <a:p>
            <a:pPr marL="0" lvl="0" indent="0" algn="l" rtl="0">
              <a:spcBef>
                <a:spcPts val="800"/>
              </a:spcBef>
              <a:spcAft>
                <a:spcPts val="800"/>
              </a:spcAft>
              <a:buNone/>
            </a:pPr>
            <a:r>
              <a:rPr lang="en" sz="2000" dirty="0"/>
              <a:t>Is linked to a manipulation (</a:t>
            </a:r>
            <a:r>
              <a:rPr lang="en" sz="2000" b="1" dirty="0">
                <a:solidFill>
                  <a:srgbClr val="19356B"/>
                </a:solidFill>
              </a:rPr>
              <a:t>treatment</a:t>
            </a:r>
            <a:r>
              <a:rPr lang="en" sz="2000" dirty="0"/>
              <a:t>) that is applied to a </a:t>
            </a:r>
            <a:r>
              <a:rPr lang="en" sz="2000" b="1" dirty="0">
                <a:solidFill>
                  <a:srgbClr val="19356B"/>
                </a:solidFill>
              </a:rPr>
              <a:t>unit</a:t>
            </a:r>
            <a:endParaRPr sz="2000" b="1" dirty="0">
              <a:solidFill>
                <a:srgbClr val="19356B"/>
              </a:solidFill>
            </a:endParaRPr>
          </a:p>
        </p:txBody>
      </p:sp>
      <p:sp>
        <p:nvSpPr>
          <p:cNvPr id="148" name="Google Shape;148;p20"/>
          <p:cNvSpPr txBox="1">
            <a:spLocks noGrp="1"/>
          </p:cNvSpPr>
          <p:nvPr>
            <p:ph type="body" idx="3"/>
          </p:nvPr>
        </p:nvSpPr>
        <p:spPr>
          <a:xfrm>
            <a:off x="3893537" y="1033854"/>
            <a:ext cx="1663500" cy="333340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b="1" dirty="0"/>
              <a:t>UNIT</a:t>
            </a:r>
          </a:p>
          <a:p>
            <a:pPr marL="0" lvl="0" indent="0" algn="l" rtl="0">
              <a:spcBef>
                <a:spcPts val="800"/>
              </a:spcBef>
              <a:spcAft>
                <a:spcPts val="800"/>
              </a:spcAft>
              <a:buNone/>
            </a:pPr>
            <a:r>
              <a:rPr lang="en-US" sz="1600" dirty="0"/>
              <a:t>The ”thing” that received the treatment</a:t>
            </a:r>
          </a:p>
          <a:p>
            <a:pPr marL="0" lvl="0" indent="0" algn="l" rtl="0">
              <a:spcBef>
                <a:spcPts val="800"/>
              </a:spcBef>
              <a:spcAft>
                <a:spcPts val="800"/>
              </a:spcAft>
              <a:buNone/>
            </a:pPr>
            <a:r>
              <a:rPr lang="en-US" sz="1600" dirty="0"/>
              <a:t>… or didn’t receive it. The “thing” could also be exposed to an alternative action</a:t>
            </a:r>
            <a:r>
              <a:rPr lang="en-US" sz="1300" dirty="0"/>
              <a:t>.</a:t>
            </a:r>
          </a:p>
        </p:txBody>
      </p:sp>
      <p:sp>
        <p:nvSpPr>
          <p:cNvPr id="149" name="Google Shape;149;p20"/>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8">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8">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8">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6">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6">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6" grpId="0" build="p"/>
      <p:bldP spid="147" grpId="0" build="p"/>
      <p:bldP spid="148"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225"/>
        <p:cNvGrpSpPr/>
        <p:nvPr/>
      </p:nvGrpSpPr>
      <p:grpSpPr>
        <a:xfrm>
          <a:off x="0" y="0"/>
          <a:ext cx="0" cy="0"/>
          <a:chOff x="0" y="0"/>
          <a:chExt cx="0" cy="0"/>
        </a:xfrm>
      </p:grpSpPr>
      <p:sp>
        <p:nvSpPr>
          <p:cNvPr id="226" name="Google Shape;226;p26"/>
          <p:cNvSpPr txBox="1">
            <a:spLocks noGrp="1"/>
          </p:cNvSpPr>
          <p:nvPr>
            <p:ph type="ctrTitle" idx="4294967295"/>
          </p:nvPr>
        </p:nvSpPr>
        <p:spPr>
          <a:xfrm>
            <a:off x="269575" y="798411"/>
            <a:ext cx="8458200" cy="538070"/>
          </a:xfrm>
          <a:prstGeom prst="rect">
            <a:avLst/>
          </a:prstGeom>
          <a:effectLst>
            <a:outerShdw blurRad="285750" dist="9525" algn="bl" rotWithShape="0">
              <a:srgbClr val="010E1B">
                <a:alpha val="50000"/>
              </a:srgbClr>
            </a:outerShdw>
          </a:effectLst>
        </p:spPr>
        <p:txBody>
          <a:bodyPr spcFirstLastPara="1" wrap="square" lIns="0" tIns="0" rIns="0" bIns="0" anchor="t" anchorCtr="0">
            <a:noAutofit/>
          </a:bodyPr>
          <a:lstStyle/>
          <a:p>
            <a:pPr marL="0" lvl="0" indent="0" algn="ctr" rtl="0">
              <a:spcBef>
                <a:spcPts val="0"/>
              </a:spcBef>
              <a:spcAft>
                <a:spcPts val="0"/>
              </a:spcAft>
              <a:buNone/>
            </a:pPr>
            <a:r>
              <a:rPr lang="en-US" sz="3200" dirty="0">
                <a:solidFill>
                  <a:srgbClr val="FDF6DA"/>
                </a:solidFill>
              </a:rPr>
              <a:t>A</a:t>
            </a:r>
            <a:r>
              <a:rPr lang="en-US" sz="3200" dirty="0">
                <a:solidFill>
                  <a:schemeClr val="bg1">
                    <a:lumMod val="50000"/>
                  </a:schemeClr>
                </a:solidFill>
              </a:rPr>
              <a:t> </a:t>
            </a:r>
            <a:r>
              <a:rPr lang="en-US" sz="3200" dirty="0">
                <a:solidFill>
                  <a:schemeClr val="bg1">
                    <a:lumMod val="50000"/>
                  </a:schemeClr>
                </a:solidFill>
                <a:highlight>
                  <a:srgbClr val="FDF6DB"/>
                </a:highlight>
              </a:rPr>
              <a:t>person</a:t>
            </a:r>
            <a:r>
              <a:rPr lang="en-US" sz="3200" dirty="0">
                <a:solidFill>
                  <a:schemeClr val="bg1">
                    <a:lumMod val="50000"/>
                  </a:schemeClr>
                </a:solidFill>
              </a:rPr>
              <a:t> </a:t>
            </a:r>
            <a:r>
              <a:rPr lang="en-US" sz="3200" dirty="0">
                <a:solidFill>
                  <a:srgbClr val="FDF6DA"/>
                </a:solidFill>
              </a:rPr>
              <a:t>may or may not  </a:t>
            </a:r>
            <a:r>
              <a:rPr lang="en-US" sz="3200" dirty="0">
                <a:solidFill>
                  <a:schemeClr val="bg1">
                    <a:lumMod val="50000"/>
                  </a:schemeClr>
                </a:solidFill>
                <a:highlight>
                  <a:srgbClr val="FDF6DB"/>
                </a:highlight>
              </a:rPr>
              <a:t>receive a drug </a:t>
            </a:r>
            <a:r>
              <a:rPr lang="en-US" sz="3200" dirty="0">
                <a:solidFill>
                  <a:schemeClr val="bg1">
                    <a:lumMod val="50000"/>
                  </a:schemeClr>
                </a:solidFill>
              </a:rPr>
              <a:t> </a:t>
            </a:r>
            <a:r>
              <a:rPr lang="en-US" sz="3200" dirty="0">
                <a:solidFill>
                  <a:srgbClr val="FDF6DA"/>
                </a:solidFill>
              </a:rPr>
              <a:t>if sick </a:t>
            </a:r>
            <a:br>
              <a:rPr lang="en-US" sz="3600" dirty="0">
                <a:solidFill>
                  <a:srgbClr val="FDF6DA"/>
                </a:solidFill>
              </a:rPr>
            </a:br>
            <a:endParaRPr sz="3600" dirty="0">
              <a:solidFill>
                <a:srgbClr val="FDF6DA"/>
              </a:solidFill>
            </a:endParaRPr>
          </a:p>
        </p:txBody>
      </p:sp>
      <p:sp>
        <p:nvSpPr>
          <p:cNvPr id="228" name="Google Shape;228;p26"/>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dirty="0"/>
          </a:p>
        </p:txBody>
      </p:sp>
      <p:sp>
        <p:nvSpPr>
          <p:cNvPr id="8" name="Google Shape;226;p26">
            <a:extLst>
              <a:ext uri="{FF2B5EF4-FFF2-40B4-BE49-F238E27FC236}">
                <a16:creationId xmlns:a16="http://schemas.microsoft.com/office/drawing/2014/main" id="{5E396351-C994-6B47-9100-F41FF59CB5A2}"/>
              </a:ext>
            </a:extLst>
          </p:cNvPr>
          <p:cNvSpPr txBox="1">
            <a:spLocks/>
          </p:cNvSpPr>
          <p:nvPr/>
        </p:nvSpPr>
        <p:spPr>
          <a:xfrm>
            <a:off x="269575" y="1934215"/>
            <a:ext cx="8458200" cy="1107978"/>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200" dirty="0">
                <a:solidFill>
                  <a:srgbClr val="FDF6DA"/>
                </a:solidFill>
              </a:rPr>
              <a:t>One potential outcome is  </a:t>
            </a:r>
            <a:r>
              <a:rPr lang="en-US" sz="3200" dirty="0">
                <a:solidFill>
                  <a:schemeClr val="bg1">
                    <a:lumMod val="50000"/>
                  </a:schemeClr>
                </a:solidFill>
                <a:highlight>
                  <a:srgbClr val="FDF6DB"/>
                </a:highlight>
              </a:rPr>
              <a:t>years survived </a:t>
            </a:r>
            <a:r>
              <a:rPr lang="en-US" sz="3200" dirty="0">
                <a:solidFill>
                  <a:schemeClr val="bg1">
                    <a:lumMod val="50000"/>
                  </a:schemeClr>
                </a:solidFill>
              </a:rPr>
              <a:t> </a:t>
            </a:r>
            <a:r>
              <a:rPr lang="en-US" sz="3200" dirty="0">
                <a:solidFill>
                  <a:srgbClr val="FDF6DA"/>
                </a:solidFill>
              </a:rPr>
              <a:t>after receiving the drug</a:t>
            </a:r>
            <a:br>
              <a:rPr lang="en-US" sz="3600" dirty="0">
                <a:solidFill>
                  <a:srgbClr val="FDF6DA"/>
                </a:solidFill>
              </a:rPr>
            </a:br>
            <a:endParaRPr lang="en-US" sz="3600" dirty="0">
              <a:solidFill>
                <a:srgbClr val="FDF6DA"/>
              </a:solidFill>
            </a:endParaRPr>
          </a:p>
        </p:txBody>
      </p:sp>
      <p:sp>
        <p:nvSpPr>
          <p:cNvPr id="9" name="Google Shape;226;p26">
            <a:extLst>
              <a:ext uri="{FF2B5EF4-FFF2-40B4-BE49-F238E27FC236}">
                <a16:creationId xmlns:a16="http://schemas.microsoft.com/office/drawing/2014/main" id="{02014755-258A-0B48-9864-A7D4CBB21D82}"/>
              </a:ext>
            </a:extLst>
          </p:cNvPr>
          <p:cNvSpPr txBox="1">
            <a:spLocks/>
          </p:cNvSpPr>
          <p:nvPr/>
        </p:nvSpPr>
        <p:spPr>
          <a:xfrm>
            <a:off x="269575" y="3421027"/>
            <a:ext cx="8458200" cy="1107978"/>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200" dirty="0">
                <a:solidFill>
                  <a:srgbClr val="FDF6DA"/>
                </a:solidFill>
              </a:rPr>
              <a:t>The other potential outcome is years survived</a:t>
            </a:r>
          </a:p>
          <a:p>
            <a:pPr algn="ctr"/>
            <a:r>
              <a:rPr lang="en-US" sz="3200" dirty="0">
                <a:solidFill>
                  <a:srgbClr val="FDF6DA"/>
                </a:solidFill>
              </a:rPr>
              <a:t> </a:t>
            </a:r>
            <a:r>
              <a:rPr lang="en-US" sz="3200" dirty="0">
                <a:solidFill>
                  <a:schemeClr val="bg1">
                    <a:lumMod val="65000"/>
                  </a:schemeClr>
                </a:solidFill>
                <a:highlight>
                  <a:srgbClr val="FDF6DB"/>
                </a:highlight>
              </a:rPr>
              <a:t>if the person hadn’t received the drug </a:t>
            </a:r>
            <a:br>
              <a:rPr lang="en-US" sz="3600" dirty="0">
                <a:solidFill>
                  <a:srgbClr val="FDF6DA"/>
                </a:solidFill>
              </a:rPr>
            </a:br>
            <a:endParaRPr lang="en-US" sz="3600" dirty="0">
              <a:solidFill>
                <a:srgbClr val="FDF6DA"/>
              </a:solidFill>
            </a:endParaRPr>
          </a:p>
        </p:txBody>
      </p:sp>
      <p:cxnSp>
        <p:nvCxnSpPr>
          <p:cNvPr id="18" name="Straight Arrow Connector 17">
            <a:extLst>
              <a:ext uri="{FF2B5EF4-FFF2-40B4-BE49-F238E27FC236}">
                <a16:creationId xmlns:a16="http://schemas.microsoft.com/office/drawing/2014/main" id="{89F82751-5891-4143-9C8F-902FB0E18E04}"/>
              </a:ext>
            </a:extLst>
          </p:cNvPr>
          <p:cNvCxnSpPr/>
          <p:nvPr/>
        </p:nvCxnSpPr>
        <p:spPr>
          <a:xfrm flipV="1">
            <a:off x="6071191" y="372140"/>
            <a:ext cx="361507" cy="276446"/>
          </a:xfrm>
          <a:prstGeom prst="straightConnector1">
            <a:avLst/>
          </a:prstGeom>
          <a:ln>
            <a:solidFill>
              <a:srgbClr val="FDF6DB"/>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29E4579-20E7-0B43-B906-3968F21F0DD9}"/>
              </a:ext>
            </a:extLst>
          </p:cNvPr>
          <p:cNvSpPr txBox="1"/>
          <p:nvPr/>
        </p:nvSpPr>
        <p:spPr>
          <a:xfrm>
            <a:off x="6470182" y="131801"/>
            <a:ext cx="1945758" cy="461665"/>
          </a:xfrm>
          <a:prstGeom prst="rect">
            <a:avLst/>
          </a:prstGeom>
          <a:noFill/>
        </p:spPr>
        <p:txBody>
          <a:bodyPr wrap="square" rtlCol="0">
            <a:spAutoFit/>
          </a:bodyPr>
          <a:lstStyle/>
          <a:p>
            <a:r>
              <a:rPr lang="en-US" sz="2400" dirty="0">
                <a:solidFill>
                  <a:srgbClr val="FDF6DB"/>
                </a:solidFill>
                <a:latin typeface="Source Sans Pro" panose="020B0503030403020204" pitchFamily="34" charset="0"/>
                <a:ea typeface="Source Sans Pro" panose="020B0503030403020204" pitchFamily="34" charset="0"/>
              </a:rPr>
              <a:t>treatment</a:t>
            </a:r>
          </a:p>
        </p:txBody>
      </p:sp>
      <p:cxnSp>
        <p:nvCxnSpPr>
          <p:cNvPr id="25" name="Straight Arrow Connector 24">
            <a:extLst>
              <a:ext uri="{FF2B5EF4-FFF2-40B4-BE49-F238E27FC236}">
                <a16:creationId xmlns:a16="http://schemas.microsoft.com/office/drawing/2014/main" id="{F9721BCC-58AE-684B-91D6-11F9344AC534}"/>
              </a:ext>
            </a:extLst>
          </p:cNvPr>
          <p:cNvCxnSpPr>
            <a:cxnSpLocks/>
          </p:cNvCxnSpPr>
          <p:nvPr/>
        </p:nvCxnSpPr>
        <p:spPr>
          <a:xfrm>
            <a:off x="6560288" y="2488204"/>
            <a:ext cx="350875" cy="233731"/>
          </a:xfrm>
          <a:prstGeom prst="straightConnector1">
            <a:avLst/>
          </a:prstGeom>
          <a:ln>
            <a:solidFill>
              <a:srgbClr val="FDF6DB"/>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8E0406D-4728-FD41-BAB1-20E4C0E2F2FB}"/>
              </a:ext>
            </a:extLst>
          </p:cNvPr>
          <p:cNvSpPr txBox="1"/>
          <p:nvPr/>
        </p:nvSpPr>
        <p:spPr>
          <a:xfrm>
            <a:off x="6938285" y="2571690"/>
            <a:ext cx="1329070" cy="461665"/>
          </a:xfrm>
          <a:prstGeom prst="rect">
            <a:avLst/>
          </a:prstGeom>
          <a:noFill/>
        </p:spPr>
        <p:txBody>
          <a:bodyPr wrap="square" rtlCol="0">
            <a:spAutoFit/>
          </a:bodyPr>
          <a:lstStyle/>
          <a:p>
            <a:r>
              <a:rPr lang="en-US" sz="2400" dirty="0">
                <a:solidFill>
                  <a:srgbClr val="FDF6DB"/>
                </a:solidFill>
                <a:latin typeface="Source Sans Pro" panose="020B0503030403020204" pitchFamily="34" charset="0"/>
                <a:ea typeface="Source Sans Pro" panose="020B0503030403020204" pitchFamily="34" charset="0"/>
              </a:rPr>
              <a:t>outcome</a:t>
            </a:r>
          </a:p>
        </p:txBody>
      </p:sp>
      <p:cxnSp>
        <p:nvCxnSpPr>
          <p:cNvPr id="30" name="Straight Arrow Connector 29">
            <a:extLst>
              <a:ext uri="{FF2B5EF4-FFF2-40B4-BE49-F238E27FC236}">
                <a16:creationId xmlns:a16="http://schemas.microsoft.com/office/drawing/2014/main" id="{AB1B2FD6-C48D-F541-A0EC-5D750EA9CDE5}"/>
              </a:ext>
            </a:extLst>
          </p:cNvPr>
          <p:cNvCxnSpPr/>
          <p:nvPr/>
        </p:nvCxnSpPr>
        <p:spPr>
          <a:xfrm flipV="1">
            <a:off x="1437006" y="521965"/>
            <a:ext cx="361507" cy="276446"/>
          </a:xfrm>
          <a:prstGeom prst="straightConnector1">
            <a:avLst/>
          </a:prstGeom>
          <a:ln>
            <a:solidFill>
              <a:srgbClr val="FDF6DB"/>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A7EB864B-7623-2349-94B6-E222C99423DF}"/>
              </a:ext>
            </a:extLst>
          </p:cNvPr>
          <p:cNvSpPr txBox="1"/>
          <p:nvPr/>
        </p:nvSpPr>
        <p:spPr>
          <a:xfrm>
            <a:off x="1825635" y="183976"/>
            <a:ext cx="1329070" cy="461665"/>
          </a:xfrm>
          <a:prstGeom prst="rect">
            <a:avLst/>
          </a:prstGeom>
          <a:noFill/>
        </p:spPr>
        <p:txBody>
          <a:bodyPr wrap="square" rtlCol="0">
            <a:spAutoFit/>
          </a:bodyPr>
          <a:lstStyle/>
          <a:p>
            <a:r>
              <a:rPr lang="en-US" sz="2400" dirty="0">
                <a:solidFill>
                  <a:srgbClr val="FDF6DB"/>
                </a:solidFill>
                <a:latin typeface="Source Sans Pro" panose="020B0503030403020204" pitchFamily="34" charset="0"/>
                <a:ea typeface="Source Sans Pro" panose="020B0503030403020204" pitchFamily="34" charset="0"/>
              </a:rPr>
              <a:t>unit</a:t>
            </a:r>
          </a:p>
        </p:txBody>
      </p:sp>
      <p:cxnSp>
        <p:nvCxnSpPr>
          <p:cNvPr id="32" name="Straight Arrow Connector 31">
            <a:extLst>
              <a:ext uri="{FF2B5EF4-FFF2-40B4-BE49-F238E27FC236}">
                <a16:creationId xmlns:a16="http://schemas.microsoft.com/office/drawing/2014/main" id="{01C05249-B6A6-1447-A956-7E8CEFFA112B}"/>
              </a:ext>
            </a:extLst>
          </p:cNvPr>
          <p:cNvCxnSpPr>
            <a:cxnSpLocks/>
          </p:cNvCxnSpPr>
          <p:nvPr/>
        </p:nvCxnSpPr>
        <p:spPr>
          <a:xfrm>
            <a:off x="4775094" y="4529005"/>
            <a:ext cx="350875" cy="233731"/>
          </a:xfrm>
          <a:prstGeom prst="straightConnector1">
            <a:avLst/>
          </a:prstGeom>
          <a:ln>
            <a:solidFill>
              <a:srgbClr val="FDF6DB"/>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E576F7F5-5089-EE4C-8300-31278B799980}"/>
              </a:ext>
            </a:extLst>
          </p:cNvPr>
          <p:cNvSpPr txBox="1"/>
          <p:nvPr/>
        </p:nvSpPr>
        <p:spPr>
          <a:xfrm>
            <a:off x="5179132" y="4583660"/>
            <a:ext cx="2609217" cy="461665"/>
          </a:xfrm>
          <a:prstGeom prst="rect">
            <a:avLst/>
          </a:prstGeom>
          <a:noFill/>
        </p:spPr>
        <p:txBody>
          <a:bodyPr wrap="square" rtlCol="0">
            <a:spAutoFit/>
          </a:bodyPr>
          <a:lstStyle/>
          <a:p>
            <a:r>
              <a:rPr lang="en-US" sz="2400" dirty="0">
                <a:solidFill>
                  <a:srgbClr val="FDF6DB"/>
                </a:solidFill>
                <a:latin typeface="Source Sans Pro" panose="020B0503030403020204" pitchFamily="34" charset="0"/>
                <a:ea typeface="Source Sans Pro" panose="020B0503030403020204" pitchFamily="34" charset="0"/>
              </a:rPr>
              <a:t>counterfactual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6" grpId="0"/>
      <p:bldP spid="8" grpId="0"/>
      <p:bldP spid="9" grpId="0"/>
      <p:bldP spid="19" grpId="0"/>
      <p:bldP spid="29" grpId="0"/>
      <p:bldP spid="31" grpId="0"/>
      <p:bldP spid="3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7"/>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t>DEFINITION OF CAUSAL EFFECT</a:t>
            </a:r>
            <a:endParaRPr dirty="0"/>
          </a:p>
        </p:txBody>
      </p:sp>
      <p:sp>
        <p:nvSpPr>
          <p:cNvPr id="112" name="Google Shape;112;p17"/>
          <p:cNvSpPr txBox="1">
            <a:spLocks noGrp="1"/>
          </p:cNvSpPr>
          <p:nvPr>
            <p:ph type="body" idx="1"/>
          </p:nvPr>
        </p:nvSpPr>
        <p:spPr>
          <a:xfrm>
            <a:off x="2108871" y="1026000"/>
            <a:ext cx="5599733" cy="2238195"/>
          </a:xfrm>
          <a:prstGeom prst="rect">
            <a:avLst/>
          </a:prstGeom>
        </p:spPr>
        <p:txBody>
          <a:bodyPr spcFirstLastPara="1" wrap="square" lIns="0" tIns="0" rIns="0" bIns="0" anchor="t" anchorCtr="0">
            <a:noAutofit/>
          </a:bodyPr>
          <a:lstStyle/>
          <a:p>
            <a:pPr marL="139700" lvl="0" indent="0" algn="ctr" rtl="0">
              <a:spcBef>
                <a:spcPts val="0"/>
              </a:spcBef>
              <a:spcAft>
                <a:spcPts val="0"/>
              </a:spcAft>
              <a:buSzPts val="1400"/>
              <a:buNone/>
            </a:pPr>
            <a:r>
              <a:rPr lang="en-US" dirty="0"/>
              <a:t>The </a:t>
            </a:r>
            <a:r>
              <a:rPr lang="en-US" dirty="0">
                <a:highlight>
                  <a:srgbClr val="FDF6DB"/>
                </a:highlight>
              </a:rPr>
              <a:t>causal effect </a:t>
            </a:r>
            <a:r>
              <a:rPr lang="en-US" dirty="0"/>
              <a:t>of receiving treatment for a unit is the </a:t>
            </a:r>
            <a:r>
              <a:rPr lang="en-US" dirty="0">
                <a:highlight>
                  <a:srgbClr val="FDF6DB"/>
                </a:highlight>
              </a:rPr>
              <a:t>comparison of potential outcomes </a:t>
            </a:r>
            <a:r>
              <a:rPr lang="en-US" dirty="0"/>
              <a:t>called Y. For example: </a:t>
            </a:r>
          </a:p>
          <a:p>
            <a:pPr marL="139700" lvl="0" indent="0" algn="ctr" rtl="0">
              <a:spcBef>
                <a:spcPts val="0"/>
              </a:spcBef>
              <a:spcAft>
                <a:spcPts val="0"/>
              </a:spcAft>
              <a:buSzPts val="1400"/>
              <a:buNone/>
            </a:pPr>
            <a:endParaRPr lang="en-US" sz="1800" i="1" dirty="0">
              <a:latin typeface="Source Sans Pro ExtraLight" panose="020B0503030403020204" pitchFamily="34" charset="0"/>
              <a:ea typeface="Source Sans Pro ExtraLight" panose="020B0503030403020204" pitchFamily="34" charset="0"/>
            </a:endParaRPr>
          </a:p>
          <a:p>
            <a:pPr marL="139700" lvl="0" indent="0" algn="ctr" rtl="0">
              <a:spcBef>
                <a:spcPts val="0"/>
              </a:spcBef>
              <a:spcAft>
                <a:spcPts val="0"/>
              </a:spcAft>
              <a:buSzPts val="1400"/>
              <a:buNone/>
            </a:pPr>
            <a:r>
              <a:rPr lang="en-US" sz="2800" i="1" dirty="0">
                <a:latin typeface="Source Sans Pro ExtraLight" panose="020B0503030403020204" pitchFamily="34" charset="0"/>
                <a:ea typeface="Source Sans Pro ExtraLight" panose="020B0503030403020204" pitchFamily="34" charset="0"/>
              </a:rPr>
              <a:t>Y (drug) – Y (no drug)</a:t>
            </a:r>
          </a:p>
          <a:p>
            <a:pPr marL="139700" lvl="0" indent="0" algn="ctr" rtl="0">
              <a:spcBef>
                <a:spcPts val="0"/>
              </a:spcBef>
              <a:spcAft>
                <a:spcPts val="0"/>
              </a:spcAft>
              <a:buSzPts val="1400"/>
              <a:buNone/>
            </a:pPr>
            <a:endParaRPr lang="en-US" dirty="0"/>
          </a:p>
          <a:p>
            <a:pPr marL="139700" lvl="0" indent="0" algn="l" rtl="0">
              <a:spcBef>
                <a:spcPts val="0"/>
              </a:spcBef>
              <a:spcAft>
                <a:spcPts val="0"/>
              </a:spcAft>
              <a:buSzPts val="1400"/>
              <a:buNone/>
            </a:pPr>
            <a:br>
              <a:rPr lang="en-US" dirty="0"/>
            </a:br>
            <a:endParaRPr lang="en-US" dirty="0"/>
          </a:p>
        </p:txBody>
      </p:sp>
      <p:sp>
        <p:nvSpPr>
          <p:cNvPr id="113" name="Google Shape;113;p17"/>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sp>
        <p:nvSpPr>
          <p:cNvPr id="7" name="Google Shape;112;p17">
            <a:extLst>
              <a:ext uri="{FF2B5EF4-FFF2-40B4-BE49-F238E27FC236}">
                <a16:creationId xmlns:a16="http://schemas.microsoft.com/office/drawing/2014/main" id="{BC70C12D-0598-2949-98F1-4318373FD424}"/>
              </a:ext>
            </a:extLst>
          </p:cNvPr>
          <p:cNvSpPr txBox="1">
            <a:spLocks/>
          </p:cNvSpPr>
          <p:nvPr/>
        </p:nvSpPr>
        <p:spPr>
          <a:xfrm>
            <a:off x="2001608" y="3264195"/>
            <a:ext cx="5814257" cy="154569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17500" algn="l" rtl="0">
              <a:lnSpc>
                <a:spcPct val="114000"/>
              </a:lnSpc>
              <a:spcBef>
                <a:spcPts val="0"/>
              </a:spcBef>
              <a:spcAft>
                <a:spcPts val="0"/>
              </a:spcAft>
              <a:buClr>
                <a:srgbClr val="D9DCE6"/>
              </a:buClr>
              <a:buSzPts val="14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1pPr>
            <a:lvl2pPr marL="914400" marR="0" lvl="1" indent="-317500" algn="l" rtl="0">
              <a:lnSpc>
                <a:spcPct val="114000"/>
              </a:lnSpc>
              <a:spcBef>
                <a:spcPts val="800"/>
              </a:spcBef>
              <a:spcAft>
                <a:spcPts val="0"/>
              </a:spcAft>
              <a:buClr>
                <a:srgbClr val="D9DCE6"/>
              </a:buClr>
              <a:buSzPts val="14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2pPr>
            <a:lvl3pPr marL="1371600" marR="0" lvl="2"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3pPr>
            <a:lvl4pPr marL="1828800" marR="0" lvl="3"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4pPr>
            <a:lvl5pPr marL="2286000" marR="0" lvl="4"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5pPr>
            <a:lvl6pPr marL="2743200" marR="0" lvl="5"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6pPr>
            <a:lvl7pPr marL="3200400" marR="0" lvl="6"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7pPr>
            <a:lvl8pPr marL="3657600" marR="0" lvl="7"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8pPr>
            <a:lvl9pPr marL="4114800" marR="0" lvl="8" indent="-355600" algn="l" rtl="0">
              <a:lnSpc>
                <a:spcPct val="114000"/>
              </a:lnSpc>
              <a:spcBef>
                <a:spcPts val="800"/>
              </a:spcBef>
              <a:spcAft>
                <a:spcPts val="80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9pPr>
          </a:lstStyle>
          <a:p>
            <a:pPr marL="139700" indent="0" algn="ctr">
              <a:buFont typeface="Frank Ruhl Libre Light"/>
              <a:buNone/>
            </a:pPr>
            <a:r>
              <a:rPr lang="en-US" dirty="0"/>
              <a:t>The </a:t>
            </a:r>
            <a:r>
              <a:rPr lang="en-US" dirty="0">
                <a:highlight>
                  <a:srgbClr val="FDF6DB"/>
                </a:highlight>
              </a:rPr>
              <a:t>comparison of potential outcomes</a:t>
            </a:r>
            <a:r>
              <a:rPr lang="en-US" dirty="0"/>
              <a:t> is also called the </a:t>
            </a:r>
            <a:r>
              <a:rPr lang="en-US" dirty="0">
                <a:highlight>
                  <a:srgbClr val="FDF6DB"/>
                </a:highlight>
              </a:rPr>
              <a:t>treatment effect </a:t>
            </a:r>
          </a:p>
          <a:p>
            <a:pPr marL="139700" indent="0">
              <a:buFont typeface="Frank Ruhl Libre Light"/>
              <a:buNone/>
            </a:pPr>
            <a:br>
              <a:rPr lang="en-US" dirty="0"/>
            </a:b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uiExpand="1" build="p"/>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9356B"/>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D4BCC-EBDE-C94E-8710-0A9A7034CDD4}"/>
              </a:ext>
            </a:extLst>
          </p:cNvPr>
          <p:cNvSpPr>
            <a:spLocks noGrp="1"/>
          </p:cNvSpPr>
          <p:nvPr>
            <p:ph type="title"/>
          </p:nvPr>
        </p:nvSpPr>
        <p:spPr>
          <a:xfrm>
            <a:off x="-292341" y="1844705"/>
            <a:ext cx="2186655" cy="3091500"/>
          </a:xfrm>
        </p:spPr>
        <p:txBody>
          <a:bodyPr/>
          <a:lstStyle/>
          <a:p>
            <a:r>
              <a:rPr lang="en-US" sz="2200" dirty="0"/>
              <a:t>FUNDAMENTAL PROBLEM OF CAUSAL INFERENCE</a:t>
            </a:r>
          </a:p>
        </p:txBody>
      </p:sp>
      <p:sp>
        <p:nvSpPr>
          <p:cNvPr id="4" name="Slide Number Placeholder 3">
            <a:extLst>
              <a:ext uri="{FF2B5EF4-FFF2-40B4-BE49-F238E27FC236}">
                <a16:creationId xmlns:a16="http://schemas.microsoft.com/office/drawing/2014/main" id="{1E2674F0-1EFD-E24B-82F9-31D6754A93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sp>
        <p:nvSpPr>
          <p:cNvPr id="14" name="Google Shape;112;p17">
            <a:extLst>
              <a:ext uri="{FF2B5EF4-FFF2-40B4-BE49-F238E27FC236}">
                <a16:creationId xmlns:a16="http://schemas.microsoft.com/office/drawing/2014/main" id="{0771CC27-1F6A-674F-9E67-F1841534F4B1}"/>
              </a:ext>
            </a:extLst>
          </p:cNvPr>
          <p:cNvSpPr txBox="1">
            <a:spLocks/>
          </p:cNvSpPr>
          <p:nvPr/>
        </p:nvSpPr>
        <p:spPr>
          <a:xfrm>
            <a:off x="2195013" y="1602835"/>
            <a:ext cx="5657014" cy="72569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17500" algn="l" rtl="0">
              <a:lnSpc>
                <a:spcPct val="114000"/>
              </a:lnSpc>
              <a:spcBef>
                <a:spcPts val="0"/>
              </a:spcBef>
              <a:spcAft>
                <a:spcPts val="0"/>
              </a:spcAft>
              <a:buClr>
                <a:srgbClr val="D9DCE6"/>
              </a:buClr>
              <a:buSzPts val="14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1pPr>
            <a:lvl2pPr marL="914400" marR="0" lvl="1" indent="-317500" algn="l" rtl="0">
              <a:lnSpc>
                <a:spcPct val="114000"/>
              </a:lnSpc>
              <a:spcBef>
                <a:spcPts val="800"/>
              </a:spcBef>
              <a:spcAft>
                <a:spcPts val="0"/>
              </a:spcAft>
              <a:buClr>
                <a:srgbClr val="D9DCE6"/>
              </a:buClr>
              <a:buSzPts val="14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2pPr>
            <a:lvl3pPr marL="1371600" marR="0" lvl="2"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3pPr>
            <a:lvl4pPr marL="1828800" marR="0" lvl="3"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4pPr>
            <a:lvl5pPr marL="2286000" marR="0" lvl="4"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5pPr>
            <a:lvl6pPr marL="2743200" marR="0" lvl="5"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6pPr>
            <a:lvl7pPr marL="3200400" marR="0" lvl="6"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7pPr>
            <a:lvl8pPr marL="3657600" marR="0" lvl="7" indent="-355600" algn="l" rtl="0">
              <a:lnSpc>
                <a:spcPct val="114000"/>
              </a:lnSpc>
              <a:spcBef>
                <a:spcPts val="800"/>
              </a:spcBef>
              <a:spcAft>
                <a:spcPts val="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8pPr>
            <a:lvl9pPr marL="4114800" marR="0" lvl="8" indent="-355600" algn="l" rtl="0">
              <a:lnSpc>
                <a:spcPct val="114000"/>
              </a:lnSpc>
              <a:spcBef>
                <a:spcPts val="800"/>
              </a:spcBef>
              <a:spcAft>
                <a:spcPts val="800"/>
              </a:spcAft>
              <a:buClr>
                <a:srgbClr val="D9DCE6"/>
              </a:buClr>
              <a:buSzPts val="2000"/>
              <a:buFont typeface="Frank Ruhl Libre Light"/>
              <a:buChar char="■"/>
              <a:defRPr sz="2000" b="0" i="0" u="none" strike="noStrike" cap="none">
                <a:solidFill>
                  <a:srgbClr val="6B6E81"/>
                </a:solidFill>
                <a:latin typeface="Frank Ruhl Libre Light"/>
                <a:ea typeface="Frank Ruhl Libre Light"/>
                <a:cs typeface="Frank Ruhl Libre Light"/>
                <a:sym typeface="Frank Ruhl Libre Light"/>
              </a:defRPr>
            </a:lvl9pPr>
          </a:lstStyle>
          <a:p>
            <a:pPr marL="139700" indent="0">
              <a:buFont typeface="Frank Ruhl Libre Light"/>
              <a:buNone/>
            </a:pPr>
            <a:r>
              <a:rPr lang="en-US" sz="2200" dirty="0"/>
              <a:t>For a given unit, </a:t>
            </a:r>
            <a:r>
              <a:rPr lang="en-US" sz="2200" dirty="0">
                <a:highlight>
                  <a:srgbClr val="FDF6DB"/>
                </a:highlight>
              </a:rPr>
              <a:t>we cannot observe both potential outcomes</a:t>
            </a:r>
            <a:r>
              <a:rPr lang="en-US" sz="2200" dirty="0"/>
              <a:t>, just one. </a:t>
            </a:r>
          </a:p>
          <a:p>
            <a:pPr marL="139700" indent="0">
              <a:buFont typeface="Frank Ruhl Libre Light"/>
              <a:buNone/>
            </a:pPr>
            <a:endParaRPr lang="en-US" sz="2200" dirty="0"/>
          </a:p>
          <a:p>
            <a:pPr marL="139700" indent="0">
              <a:buFont typeface="Frank Ruhl Libre Light"/>
              <a:buNone/>
            </a:pPr>
            <a:r>
              <a:rPr lang="en-US" sz="2200" dirty="0"/>
              <a:t>Because of this, </a:t>
            </a:r>
            <a:r>
              <a:rPr lang="en-US" sz="2200" dirty="0">
                <a:highlight>
                  <a:srgbClr val="FDF6DB"/>
                </a:highlight>
              </a:rPr>
              <a:t>unit-level causal effects cannot be determined</a:t>
            </a:r>
            <a:endParaRPr lang="en-US" sz="2200" dirty="0"/>
          </a:p>
          <a:p>
            <a:pPr marL="139700" indent="0" algn="ctr">
              <a:buFont typeface="Frank Ruhl Libre Light"/>
              <a:buNone/>
            </a:pPr>
            <a:endParaRPr lang="en-US" dirty="0"/>
          </a:p>
          <a:p>
            <a:pPr marL="139700" indent="0" algn="ctr">
              <a:buFont typeface="Frank Ruhl Libre Light"/>
              <a:buNone/>
            </a:pPr>
            <a:endParaRPr lang="en-US" dirty="0"/>
          </a:p>
        </p:txBody>
      </p:sp>
    </p:spTree>
    <p:extLst>
      <p:ext uri="{BB962C8B-B14F-4D97-AF65-F5344CB8AC3E}">
        <p14:creationId xmlns:p14="http://schemas.microsoft.com/office/powerpoint/2010/main" val="1017464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16</a:t>
            </a:fld>
            <a:endParaRPr/>
          </a:p>
        </p:txBody>
      </p:sp>
      <p:sp>
        <p:nvSpPr>
          <p:cNvPr id="5" name="Google Shape;90;p14">
            <a:extLst>
              <a:ext uri="{FF2B5EF4-FFF2-40B4-BE49-F238E27FC236}">
                <a16:creationId xmlns:a16="http://schemas.microsoft.com/office/drawing/2014/main" id="{FAB882AE-E0DF-8346-9067-ABFB50A0671D}"/>
              </a:ext>
            </a:extLst>
          </p:cNvPr>
          <p:cNvSpPr txBox="1">
            <a:spLocks/>
          </p:cNvSpPr>
          <p:nvPr/>
        </p:nvSpPr>
        <p:spPr>
          <a:xfrm>
            <a:off x="812822" y="1364576"/>
            <a:ext cx="7326965" cy="102094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FDF6DB"/>
                </a:solidFill>
              </a:rPr>
              <a:t>Solution?</a:t>
            </a:r>
          </a:p>
        </p:txBody>
      </p:sp>
      <p:sp>
        <p:nvSpPr>
          <p:cNvPr id="6" name="Google Shape;90;p14">
            <a:extLst>
              <a:ext uri="{FF2B5EF4-FFF2-40B4-BE49-F238E27FC236}">
                <a16:creationId xmlns:a16="http://schemas.microsoft.com/office/drawing/2014/main" id="{BDCDEFB7-EFC5-BC42-A243-8F8B491321F3}"/>
              </a:ext>
            </a:extLst>
          </p:cNvPr>
          <p:cNvSpPr txBox="1">
            <a:spLocks/>
          </p:cNvSpPr>
          <p:nvPr/>
        </p:nvSpPr>
        <p:spPr>
          <a:xfrm>
            <a:off x="908517" y="2757983"/>
            <a:ext cx="7326965" cy="74549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19356B"/>
                </a:solidFill>
                <a:highlight>
                  <a:srgbClr val="FDF6DB"/>
                </a:highlight>
              </a:rPr>
              <a:t>Randomized Experiments!</a:t>
            </a:r>
          </a:p>
        </p:txBody>
      </p:sp>
    </p:spTree>
    <p:extLst>
      <p:ext uri="{BB962C8B-B14F-4D97-AF65-F5344CB8AC3E}">
        <p14:creationId xmlns:p14="http://schemas.microsoft.com/office/powerpoint/2010/main" val="584672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a:p>
        </p:txBody>
      </p:sp>
      <p:sp>
        <p:nvSpPr>
          <p:cNvPr id="4" name="Google Shape;90;p14">
            <a:extLst>
              <a:ext uri="{FF2B5EF4-FFF2-40B4-BE49-F238E27FC236}">
                <a16:creationId xmlns:a16="http://schemas.microsoft.com/office/drawing/2014/main" id="{E14FDBD1-B402-0747-967E-04F367281798}"/>
              </a:ext>
            </a:extLst>
          </p:cNvPr>
          <p:cNvSpPr txBox="1">
            <a:spLocks/>
          </p:cNvSpPr>
          <p:nvPr/>
        </p:nvSpPr>
        <p:spPr>
          <a:xfrm>
            <a:off x="812824" y="541581"/>
            <a:ext cx="7326965" cy="1351013"/>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FDF6DB"/>
                </a:solidFill>
              </a:rPr>
              <a:t>But… a non-random assignment mechanism isn’t always possible</a:t>
            </a:r>
            <a:endParaRPr lang="en-US" sz="3600" dirty="0">
              <a:solidFill>
                <a:srgbClr val="19356B"/>
              </a:solidFill>
              <a:highlight>
                <a:srgbClr val="FDF6DB"/>
              </a:highlight>
            </a:endParaRPr>
          </a:p>
        </p:txBody>
      </p:sp>
      <p:sp>
        <p:nvSpPr>
          <p:cNvPr id="5" name="Google Shape;90;p14">
            <a:extLst>
              <a:ext uri="{FF2B5EF4-FFF2-40B4-BE49-F238E27FC236}">
                <a16:creationId xmlns:a16="http://schemas.microsoft.com/office/drawing/2014/main" id="{FAB882AE-E0DF-8346-9067-ABFB50A0671D}"/>
              </a:ext>
            </a:extLst>
          </p:cNvPr>
          <p:cNvSpPr txBox="1">
            <a:spLocks/>
          </p:cNvSpPr>
          <p:nvPr/>
        </p:nvSpPr>
        <p:spPr>
          <a:xfrm>
            <a:off x="812822" y="2229965"/>
            <a:ext cx="7326965" cy="102094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FDF6DB"/>
                </a:solidFill>
              </a:rPr>
              <a:t>How do we correct for this?</a:t>
            </a:r>
          </a:p>
        </p:txBody>
      </p:sp>
      <p:sp>
        <p:nvSpPr>
          <p:cNvPr id="6" name="Google Shape;90;p14">
            <a:extLst>
              <a:ext uri="{FF2B5EF4-FFF2-40B4-BE49-F238E27FC236}">
                <a16:creationId xmlns:a16="http://schemas.microsoft.com/office/drawing/2014/main" id="{BDCDEFB7-EFC5-BC42-A243-8F8B491321F3}"/>
              </a:ext>
            </a:extLst>
          </p:cNvPr>
          <p:cNvSpPr txBox="1">
            <a:spLocks/>
          </p:cNvSpPr>
          <p:nvPr/>
        </p:nvSpPr>
        <p:spPr>
          <a:xfrm>
            <a:off x="812822" y="3540221"/>
            <a:ext cx="7326965" cy="74549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19356B"/>
                </a:solidFill>
                <a:highlight>
                  <a:srgbClr val="FDF6DB"/>
                </a:highlight>
              </a:rPr>
              <a:t>Propensity score matching! </a:t>
            </a:r>
          </a:p>
        </p:txBody>
      </p:sp>
      <p:sp>
        <p:nvSpPr>
          <p:cNvPr id="7" name="Google Shape;90;p14">
            <a:extLst>
              <a:ext uri="{FF2B5EF4-FFF2-40B4-BE49-F238E27FC236}">
                <a16:creationId xmlns:a16="http://schemas.microsoft.com/office/drawing/2014/main" id="{8E77D2B3-B6F8-5A40-ACC8-8F7813CFEE2F}"/>
              </a:ext>
            </a:extLst>
          </p:cNvPr>
          <p:cNvSpPr txBox="1">
            <a:spLocks/>
          </p:cNvSpPr>
          <p:nvPr/>
        </p:nvSpPr>
        <p:spPr>
          <a:xfrm>
            <a:off x="812822" y="4285720"/>
            <a:ext cx="7326965" cy="74549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19356B"/>
                </a:solidFill>
                <a:highlight>
                  <a:srgbClr val="FDF6DB"/>
                </a:highlight>
              </a:rPr>
              <a:t>BART!</a:t>
            </a:r>
          </a:p>
        </p:txBody>
      </p:sp>
    </p:spTree>
    <p:extLst>
      <p:ext uri="{BB962C8B-B14F-4D97-AF65-F5344CB8AC3E}">
        <p14:creationId xmlns:p14="http://schemas.microsoft.com/office/powerpoint/2010/main" val="1701309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18</a:t>
            </a:fld>
            <a:endParaRPr/>
          </a:p>
        </p:txBody>
      </p:sp>
      <p:sp>
        <p:nvSpPr>
          <p:cNvPr id="8" name="Google Shape;90;p14">
            <a:extLst>
              <a:ext uri="{FF2B5EF4-FFF2-40B4-BE49-F238E27FC236}">
                <a16:creationId xmlns:a16="http://schemas.microsoft.com/office/drawing/2014/main" id="{771A7685-0E59-7942-99E3-1A7E514A88AF}"/>
              </a:ext>
            </a:extLst>
          </p:cNvPr>
          <p:cNvSpPr txBox="1">
            <a:spLocks/>
          </p:cNvSpPr>
          <p:nvPr/>
        </p:nvSpPr>
        <p:spPr>
          <a:xfrm>
            <a:off x="581852" y="597742"/>
            <a:ext cx="7980296" cy="75624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FDF6DB"/>
                </a:solidFill>
              </a:rPr>
              <a:t>What do these methods help us do? </a:t>
            </a:r>
            <a:endParaRPr lang="en-US" sz="3600" dirty="0">
              <a:solidFill>
                <a:srgbClr val="19356B"/>
              </a:solidFill>
              <a:highlight>
                <a:srgbClr val="FDF6DB"/>
              </a:highlight>
            </a:endParaRPr>
          </a:p>
        </p:txBody>
      </p:sp>
      <p:cxnSp>
        <p:nvCxnSpPr>
          <p:cNvPr id="20" name="Straight Arrow Connector 19">
            <a:extLst>
              <a:ext uri="{FF2B5EF4-FFF2-40B4-BE49-F238E27FC236}">
                <a16:creationId xmlns:a16="http://schemas.microsoft.com/office/drawing/2014/main" id="{384F5F8E-3224-F64B-9301-49B53AB7BDA3}"/>
              </a:ext>
            </a:extLst>
          </p:cNvPr>
          <p:cNvCxnSpPr/>
          <p:nvPr/>
        </p:nvCxnSpPr>
        <p:spPr>
          <a:xfrm>
            <a:off x="2679404" y="2490232"/>
            <a:ext cx="0" cy="756241"/>
          </a:xfrm>
          <a:prstGeom prst="straightConnector1">
            <a:avLst/>
          </a:prstGeom>
          <a:ln>
            <a:solidFill>
              <a:srgbClr val="FDF6DB"/>
            </a:solidFill>
            <a:tailEnd type="triangle"/>
          </a:ln>
        </p:spPr>
        <p:style>
          <a:lnRef idx="1">
            <a:schemeClr val="accent1"/>
          </a:lnRef>
          <a:fillRef idx="0">
            <a:schemeClr val="accent1"/>
          </a:fillRef>
          <a:effectRef idx="0">
            <a:schemeClr val="accent1"/>
          </a:effectRef>
          <a:fontRef idx="minor">
            <a:schemeClr val="tx1"/>
          </a:fontRef>
        </p:style>
      </p:cxnSp>
      <p:sp>
        <p:nvSpPr>
          <p:cNvPr id="23" name="Google Shape;90;p14">
            <a:extLst>
              <a:ext uri="{FF2B5EF4-FFF2-40B4-BE49-F238E27FC236}">
                <a16:creationId xmlns:a16="http://schemas.microsoft.com/office/drawing/2014/main" id="{D5F51D2C-1D9D-2F4D-8ECF-7E78930B161C}"/>
              </a:ext>
            </a:extLst>
          </p:cNvPr>
          <p:cNvSpPr txBox="1">
            <a:spLocks/>
          </p:cNvSpPr>
          <p:nvPr/>
        </p:nvSpPr>
        <p:spPr>
          <a:xfrm>
            <a:off x="5238508" y="3486301"/>
            <a:ext cx="2835690" cy="59477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19356B"/>
                </a:solidFill>
                <a:highlight>
                  <a:srgbClr val="FDF6DB"/>
                </a:highlight>
              </a:rPr>
              <a:t>ATT</a:t>
            </a:r>
          </a:p>
        </p:txBody>
      </p:sp>
      <p:sp>
        <p:nvSpPr>
          <p:cNvPr id="24" name="Google Shape;90;p14">
            <a:extLst>
              <a:ext uri="{FF2B5EF4-FFF2-40B4-BE49-F238E27FC236}">
                <a16:creationId xmlns:a16="http://schemas.microsoft.com/office/drawing/2014/main" id="{115F3DCB-6ADD-0247-AC0C-80053C162E6C}"/>
              </a:ext>
            </a:extLst>
          </p:cNvPr>
          <p:cNvSpPr txBox="1">
            <a:spLocks/>
          </p:cNvSpPr>
          <p:nvPr/>
        </p:nvSpPr>
        <p:spPr>
          <a:xfrm>
            <a:off x="1261559" y="3486301"/>
            <a:ext cx="2835690" cy="59477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19356B"/>
                </a:solidFill>
                <a:highlight>
                  <a:srgbClr val="FDF6DB"/>
                </a:highlight>
              </a:rPr>
              <a:t>ATE</a:t>
            </a:r>
          </a:p>
        </p:txBody>
      </p:sp>
      <p:sp>
        <p:nvSpPr>
          <p:cNvPr id="25" name="Google Shape;90;p14">
            <a:extLst>
              <a:ext uri="{FF2B5EF4-FFF2-40B4-BE49-F238E27FC236}">
                <a16:creationId xmlns:a16="http://schemas.microsoft.com/office/drawing/2014/main" id="{2C853A91-54AA-424C-B7AA-FAAD21373688}"/>
              </a:ext>
            </a:extLst>
          </p:cNvPr>
          <p:cNvSpPr txBox="1">
            <a:spLocks/>
          </p:cNvSpPr>
          <p:nvPr/>
        </p:nvSpPr>
        <p:spPr>
          <a:xfrm>
            <a:off x="1006547" y="4205501"/>
            <a:ext cx="3469929" cy="59477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2400" b="0" dirty="0">
                <a:solidFill>
                  <a:schemeClr val="bg1">
                    <a:lumMod val="65000"/>
                  </a:schemeClr>
                </a:solidFill>
              </a:rPr>
              <a:t>Average Treatment Effect</a:t>
            </a:r>
          </a:p>
        </p:txBody>
      </p:sp>
      <p:sp>
        <p:nvSpPr>
          <p:cNvPr id="26" name="Google Shape;90;p14">
            <a:extLst>
              <a:ext uri="{FF2B5EF4-FFF2-40B4-BE49-F238E27FC236}">
                <a16:creationId xmlns:a16="http://schemas.microsoft.com/office/drawing/2014/main" id="{016E977D-56B8-694A-B521-46F82FF1E16F}"/>
              </a:ext>
            </a:extLst>
          </p:cNvPr>
          <p:cNvSpPr txBox="1">
            <a:spLocks/>
          </p:cNvSpPr>
          <p:nvPr/>
        </p:nvSpPr>
        <p:spPr>
          <a:xfrm>
            <a:off x="4983496" y="4184256"/>
            <a:ext cx="3469929" cy="59477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2400" b="0" dirty="0">
                <a:solidFill>
                  <a:schemeClr val="bg1">
                    <a:lumMod val="65000"/>
                  </a:schemeClr>
                </a:solidFill>
              </a:rPr>
              <a:t>Average Treatment Effect</a:t>
            </a:r>
          </a:p>
          <a:p>
            <a:pPr algn="ctr"/>
            <a:r>
              <a:rPr lang="en-US" sz="2400" b="0" i="1" dirty="0">
                <a:solidFill>
                  <a:schemeClr val="bg1">
                    <a:lumMod val="65000"/>
                  </a:schemeClr>
                </a:solidFill>
              </a:rPr>
              <a:t>on the Treated</a:t>
            </a:r>
          </a:p>
        </p:txBody>
      </p:sp>
      <p:cxnSp>
        <p:nvCxnSpPr>
          <p:cNvPr id="28" name="Straight Arrow Connector 27">
            <a:extLst>
              <a:ext uri="{FF2B5EF4-FFF2-40B4-BE49-F238E27FC236}">
                <a16:creationId xmlns:a16="http://schemas.microsoft.com/office/drawing/2014/main" id="{2A0983AC-F04F-794E-9941-665A820A7F3B}"/>
              </a:ext>
            </a:extLst>
          </p:cNvPr>
          <p:cNvCxnSpPr/>
          <p:nvPr/>
        </p:nvCxnSpPr>
        <p:spPr>
          <a:xfrm>
            <a:off x="6638631" y="2490233"/>
            <a:ext cx="0" cy="756241"/>
          </a:xfrm>
          <a:prstGeom prst="straightConnector1">
            <a:avLst/>
          </a:prstGeom>
          <a:ln>
            <a:solidFill>
              <a:srgbClr val="FDF6DB"/>
            </a:solidFill>
            <a:tailEnd type="triangle"/>
          </a:ln>
        </p:spPr>
        <p:style>
          <a:lnRef idx="1">
            <a:schemeClr val="accent1"/>
          </a:lnRef>
          <a:fillRef idx="0">
            <a:schemeClr val="accent1"/>
          </a:fillRef>
          <a:effectRef idx="0">
            <a:schemeClr val="accent1"/>
          </a:effectRef>
          <a:fontRef idx="minor">
            <a:schemeClr val="tx1"/>
          </a:fontRef>
        </p:style>
      </p:cxnSp>
      <p:sp>
        <p:nvSpPr>
          <p:cNvPr id="29" name="Google Shape;90;p14">
            <a:extLst>
              <a:ext uri="{FF2B5EF4-FFF2-40B4-BE49-F238E27FC236}">
                <a16:creationId xmlns:a16="http://schemas.microsoft.com/office/drawing/2014/main" id="{AAD75AC0-6C41-9641-B863-F092E05C365D}"/>
              </a:ext>
            </a:extLst>
          </p:cNvPr>
          <p:cNvSpPr txBox="1">
            <a:spLocks/>
          </p:cNvSpPr>
          <p:nvPr/>
        </p:nvSpPr>
        <p:spPr>
          <a:xfrm>
            <a:off x="581852" y="1663900"/>
            <a:ext cx="7980296" cy="75624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19356B"/>
                </a:solidFill>
                <a:highlight>
                  <a:srgbClr val="FDF6DB"/>
                </a:highlight>
              </a:rPr>
              <a:t>Estimate population level causal-effects</a:t>
            </a:r>
          </a:p>
        </p:txBody>
      </p:sp>
    </p:spTree>
    <p:extLst>
      <p:ext uri="{BB962C8B-B14F-4D97-AF65-F5344CB8AC3E}">
        <p14:creationId xmlns:p14="http://schemas.microsoft.com/office/powerpoint/2010/main" val="3727394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3" grpId="0"/>
      <p:bldP spid="24" grpId="0"/>
      <p:bldP spid="25" grpId="0"/>
      <p:bldP spid="26" grpId="0"/>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19356B"/>
        </a:solidFill>
        <a:effectLst/>
      </p:bgPr>
    </p:bg>
    <p:spTree>
      <p:nvGrpSpPr>
        <p:cNvPr id="1" name="Shape 97"/>
        <p:cNvGrpSpPr/>
        <p:nvPr/>
      </p:nvGrpSpPr>
      <p:grpSpPr>
        <a:xfrm>
          <a:off x="0" y="0"/>
          <a:ext cx="0" cy="0"/>
          <a:chOff x="0" y="0"/>
          <a:chExt cx="0" cy="0"/>
        </a:xfrm>
      </p:grpSpPr>
      <p:sp>
        <p:nvSpPr>
          <p:cNvPr id="98" name="Google Shape;98;p15"/>
          <p:cNvSpPr txBox="1">
            <a:spLocks noGrp="1"/>
          </p:cNvSpPr>
          <p:nvPr>
            <p:ph type="ctrTitle"/>
          </p:nvPr>
        </p:nvSpPr>
        <p:spPr>
          <a:xfrm>
            <a:off x="1927456" y="1651073"/>
            <a:ext cx="4473346" cy="1690527"/>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4800" dirty="0"/>
              <a:t>PROPENSITY SCORE MODEL</a:t>
            </a:r>
            <a:endParaRPr sz="4800" dirty="0"/>
          </a:p>
        </p:txBody>
      </p:sp>
      <p:sp>
        <p:nvSpPr>
          <p:cNvPr id="100" name="Google Shape;100;p15"/>
          <p:cNvSpPr txBox="1"/>
          <p:nvPr/>
        </p:nvSpPr>
        <p:spPr>
          <a:xfrm>
            <a:off x="0" y="1798400"/>
            <a:ext cx="1527600" cy="154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6000" b="1" dirty="0">
                <a:solidFill>
                  <a:srgbClr val="D9DCE6"/>
                </a:solidFill>
                <a:latin typeface="IBM Plex Sans Condensed"/>
                <a:ea typeface="Frank Ruhl Libre Light"/>
                <a:cs typeface="Frank Ruhl Libre Light"/>
                <a:sym typeface="IBM Plex Sans Condensed"/>
              </a:rPr>
              <a:t>4</a:t>
            </a:r>
            <a:endParaRPr sz="6000" dirty="0">
              <a:solidFill>
                <a:srgbClr val="D9DCE6"/>
              </a:solidFill>
              <a:latin typeface="Frank Ruhl Libre Light"/>
              <a:ea typeface="Frank Ruhl Libre Light"/>
              <a:cs typeface="Frank Ruhl Libre Light"/>
              <a:sym typeface="Frank Ruhl Libre Light"/>
            </a:endParaRPr>
          </a:p>
        </p:txBody>
      </p:sp>
    </p:spTree>
    <p:extLst>
      <p:ext uri="{BB962C8B-B14F-4D97-AF65-F5344CB8AC3E}">
        <p14:creationId xmlns:p14="http://schemas.microsoft.com/office/powerpoint/2010/main" val="3329222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rgbClr val="1D3E7C"/>
        </a:solidFill>
        <a:effectLst/>
      </p:bgPr>
    </p:bg>
    <p:spTree>
      <p:nvGrpSpPr>
        <p:cNvPr id="1" name="Shape 89"/>
        <p:cNvGrpSpPr/>
        <p:nvPr/>
      </p:nvGrpSpPr>
      <p:grpSpPr>
        <a:xfrm>
          <a:off x="0" y="0"/>
          <a:ext cx="0" cy="0"/>
          <a:chOff x="0" y="0"/>
          <a:chExt cx="0" cy="0"/>
        </a:xfrm>
      </p:grpSpPr>
      <p:sp>
        <p:nvSpPr>
          <p:cNvPr id="90" name="Google Shape;90;p14"/>
          <p:cNvSpPr txBox="1">
            <a:spLocks noGrp="1"/>
          </p:cNvSpPr>
          <p:nvPr>
            <p:ph type="ctrTitle" idx="4294967295"/>
          </p:nvPr>
        </p:nvSpPr>
        <p:spPr>
          <a:xfrm>
            <a:off x="1322270" y="3673978"/>
            <a:ext cx="4730700" cy="389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400" dirty="0" err="1">
                <a:solidFill>
                  <a:srgbClr val="FDF6DA"/>
                </a:solidFill>
              </a:rPr>
              <a:t>Asmae</a:t>
            </a:r>
            <a:r>
              <a:rPr lang="en" sz="2400" dirty="0">
                <a:solidFill>
                  <a:srgbClr val="FDF6DA"/>
                </a:solidFill>
              </a:rPr>
              <a:t> </a:t>
            </a:r>
            <a:r>
              <a:rPr lang="en" sz="2400" dirty="0" err="1">
                <a:solidFill>
                  <a:srgbClr val="FDF6DA"/>
                </a:solidFill>
              </a:rPr>
              <a:t>Toumi</a:t>
            </a:r>
            <a:endParaRPr sz="2400" dirty="0">
              <a:solidFill>
                <a:srgbClr val="FDF6DA"/>
              </a:solidFill>
            </a:endParaRPr>
          </a:p>
        </p:txBody>
      </p:sp>
      <p:pic>
        <p:nvPicPr>
          <p:cNvPr id="92" name="Google Shape;92;p14"/>
          <p:cNvPicPr preferRelativeResize="0"/>
          <p:nvPr/>
        </p:nvPicPr>
        <p:blipFill>
          <a:blip r:embed="rId3"/>
          <a:srcRect/>
          <a:stretch/>
        </p:blipFill>
        <p:spPr>
          <a:xfrm>
            <a:off x="5424972" y="587944"/>
            <a:ext cx="2194560" cy="2796600"/>
          </a:xfrm>
          <a:prstGeom prst="octagon">
            <a:avLst>
              <a:gd name="adj" fmla="val 29289"/>
            </a:avLst>
          </a:prstGeom>
          <a:noFill/>
          <a:ln w="76200" cap="flat" cmpd="thinThick">
            <a:solidFill>
              <a:srgbClr val="FFFFFF"/>
            </a:solidFill>
            <a:prstDash val="solid"/>
            <a:miter lim="8000"/>
            <a:headEnd type="none" w="sm" len="sm"/>
            <a:tailEnd type="none" w="sm" len="sm"/>
          </a:ln>
          <a:effectLst>
            <a:outerShdw blurRad="285750" dist="9525" algn="bl" rotWithShape="0">
              <a:srgbClr val="010E1B">
                <a:alpha val="50000"/>
              </a:srgbClr>
            </a:outerShdw>
            <a:softEdge rad="88900"/>
          </a:effectLst>
          <a:scene3d>
            <a:camera prst="orthographicFront"/>
            <a:lightRig rig="twoPt" dir="t"/>
          </a:scene3d>
        </p:spPr>
      </p:pic>
      <p:sp>
        <p:nvSpPr>
          <p:cNvPr id="93" name="Google Shape;93;p14"/>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pic>
        <p:nvPicPr>
          <p:cNvPr id="7" name="Google Shape;92;p14">
            <a:extLst>
              <a:ext uri="{FF2B5EF4-FFF2-40B4-BE49-F238E27FC236}">
                <a16:creationId xmlns:a16="http://schemas.microsoft.com/office/drawing/2014/main" id="{4188058B-09D6-5646-BBB3-D5DD58807BB6}"/>
              </a:ext>
            </a:extLst>
          </p:cNvPr>
          <p:cNvPicPr preferRelativeResize="0"/>
          <p:nvPr/>
        </p:nvPicPr>
        <p:blipFill>
          <a:blip r:embed="rId4"/>
          <a:srcRect/>
          <a:stretch/>
        </p:blipFill>
        <p:spPr>
          <a:xfrm>
            <a:off x="1191468" y="601859"/>
            <a:ext cx="2193411" cy="2782685"/>
          </a:xfrm>
          <a:prstGeom prst="octagon">
            <a:avLst>
              <a:gd name="adj" fmla="val 29289"/>
            </a:avLst>
          </a:prstGeom>
          <a:solidFill>
            <a:schemeClr val="accent4">
              <a:lumMod val="40000"/>
              <a:lumOff val="60000"/>
            </a:schemeClr>
          </a:solidFill>
          <a:ln w="76200" cap="flat" cmpd="thinThick">
            <a:solidFill>
              <a:srgbClr val="FFFFFF"/>
            </a:solidFill>
            <a:prstDash val="solid"/>
            <a:miter lim="8000"/>
            <a:headEnd type="none" w="sm" len="sm"/>
            <a:tailEnd type="none" w="sm" len="sm"/>
          </a:ln>
          <a:effectLst>
            <a:outerShdw blurRad="285750" dist="9525" algn="bl" rotWithShape="0">
              <a:srgbClr val="010E1B">
                <a:alpha val="50000"/>
              </a:srgbClr>
            </a:outerShdw>
            <a:softEdge rad="76200"/>
          </a:effectLst>
        </p:spPr>
      </p:pic>
      <p:sp>
        <p:nvSpPr>
          <p:cNvPr id="8" name="Google Shape;90;p14">
            <a:extLst>
              <a:ext uri="{FF2B5EF4-FFF2-40B4-BE49-F238E27FC236}">
                <a16:creationId xmlns:a16="http://schemas.microsoft.com/office/drawing/2014/main" id="{C1D4E354-5B9F-944C-9AB0-15D27C290402}"/>
              </a:ext>
            </a:extLst>
          </p:cNvPr>
          <p:cNvSpPr txBox="1">
            <a:spLocks/>
          </p:cNvSpPr>
          <p:nvPr/>
        </p:nvSpPr>
        <p:spPr>
          <a:xfrm>
            <a:off x="5700929" y="3658458"/>
            <a:ext cx="4730700" cy="3897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400" dirty="0">
                <a:solidFill>
                  <a:srgbClr val="FDF6DA"/>
                </a:solidFill>
              </a:rPr>
              <a:t>Michael Lopez</a:t>
            </a:r>
          </a:p>
        </p:txBody>
      </p:sp>
      <p:sp>
        <p:nvSpPr>
          <p:cNvPr id="9" name="Google Shape;90;p14">
            <a:extLst>
              <a:ext uri="{FF2B5EF4-FFF2-40B4-BE49-F238E27FC236}">
                <a16:creationId xmlns:a16="http://schemas.microsoft.com/office/drawing/2014/main" id="{EE106740-6558-6B48-A6FF-3EB69C1D8754}"/>
              </a:ext>
            </a:extLst>
          </p:cNvPr>
          <p:cNvSpPr txBox="1">
            <a:spLocks/>
          </p:cNvSpPr>
          <p:nvPr/>
        </p:nvSpPr>
        <p:spPr>
          <a:xfrm>
            <a:off x="725680" y="4207119"/>
            <a:ext cx="4730700" cy="88850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1800" b="0" i="1" dirty="0">
                <a:solidFill>
                  <a:schemeClr val="bg1">
                    <a:lumMod val="75000"/>
                  </a:schemeClr>
                </a:solidFill>
                <a:latin typeface="Source Sans Pro" panose="020B0503030403020204" pitchFamily="34" charset="0"/>
                <a:ea typeface="Source Sans Pro" panose="020B0503030403020204" pitchFamily="34" charset="0"/>
              </a:rPr>
              <a:t>Editor-in-Chief , Hockey-Graphs</a:t>
            </a:r>
          </a:p>
          <a:p>
            <a:pPr algn="l"/>
            <a:r>
              <a:rPr lang="en-US" sz="1800" b="0" i="1" dirty="0">
                <a:solidFill>
                  <a:schemeClr val="bg1">
                    <a:lumMod val="75000"/>
                  </a:schemeClr>
                </a:solidFill>
                <a:latin typeface="Source Sans Pro" panose="020B0503030403020204" pitchFamily="34" charset="0"/>
                <a:ea typeface="Source Sans Pro" panose="020B0503030403020204" pitchFamily="34" charset="0"/>
              </a:rPr>
              <a:t>Data Analyst,  MGH Institute of Tech, </a:t>
            </a:r>
          </a:p>
          <a:p>
            <a:pPr algn="l"/>
            <a:r>
              <a:rPr lang="en-US" sz="1800" b="0" i="1" dirty="0">
                <a:solidFill>
                  <a:schemeClr val="bg1">
                    <a:lumMod val="75000"/>
                  </a:schemeClr>
                </a:solidFill>
                <a:latin typeface="Source Sans Pro" panose="020B0503030403020204" pitchFamily="34" charset="0"/>
                <a:ea typeface="Source Sans Pro" panose="020B0503030403020204" pitchFamily="34" charset="0"/>
              </a:rPr>
              <a:t>Harvard Medical School</a:t>
            </a:r>
          </a:p>
        </p:txBody>
      </p:sp>
      <p:sp>
        <p:nvSpPr>
          <p:cNvPr id="11" name="Google Shape;90;p14">
            <a:extLst>
              <a:ext uri="{FF2B5EF4-FFF2-40B4-BE49-F238E27FC236}">
                <a16:creationId xmlns:a16="http://schemas.microsoft.com/office/drawing/2014/main" id="{822FA802-2944-F44A-BEFB-E86E6DBE9E2B}"/>
              </a:ext>
            </a:extLst>
          </p:cNvPr>
          <p:cNvSpPr txBox="1">
            <a:spLocks/>
          </p:cNvSpPr>
          <p:nvPr/>
        </p:nvSpPr>
        <p:spPr>
          <a:xfrm>
            <a:off x="4861565" y="4159305"/>
            <a:ext cx="4730700" cy="88850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1800" b="0" i="1" dirty="0">
                <a:solidFill>
                  <a:schemeClr val="bg1">
                    <a:lumMod val="75000"/>
                  </a:schemeClr>
                </a:solidFill>
                <a:latin typeface="Source Sans Pro" panose="020B0503030403020204" pitchFamily="34" charset="0"/>
                <a:ea typeface="Source Sans Pro" panose="020B0503030403020204" pitchFamily="34" charset="0"/>
              </a:rPr>
              <a:t>Director of Data and Analytics, NFL</a:t>
            </a:r>
          </a:p>
          <a:p>
            <a:pPr algn="l"/>
            <a:r>
              <a:rPr lang="en-US" sz="1800" b="0" i="1" dirty="0">
                <a:solidFill>
                  <a:schemeClr val="bg1">
                    <a:lumMod val="75000"/>
                  </a:schemeClr>
                </a:solidFill>
                <a:latin typeface="Source Sans Pro" panose="020B0503030403020204" pitchFamily="34" charset="0"/>
                <a:ea typeface="Source Sans Pro" panose="020B0503030403020204" pitchFamily="34" charset="0"/>
              </a:rPr>
              <a:t>Professor of Statistics, Skidmore College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EF245-3A71-1245-8CF3-87F619CBCED2}"/>
              </a:ext>
            </a:extLst>
          </p:cNvPr>
          <p:cNvSpPr>
            <a:spLocks noGrp="1"/>
          </p:cNvSpPr>
          <p:nvPr>
            <p:ph type="title"/>
          </p:nvPr>
        </p:nvSpPr>
        <p:spPr>
          <a:xfrm>
            <a:off x="141875" y="1738382"/>
            <a:ext cx="1771985" cy="3091500"/>
          </a:xfrm>
        </p:spPr>
        <p:txBody>
          <a:bodyPr/>
          <a:lstStyle/>
          <a:p>
            <a:r>
              <a:rPr lang="en-US" sz="2400" dirty="0"/>
              <a:t>PROPENSITY SCORE </a:t>
            </a:r>
            <a:br>
              <a:rPr lang="en-US" sz="2400" dirty="0"/>
            </a:br>
            <a:r>
              <a:rPr lang="en-US" sz="2400" dirty="0"/>
              <a:t>MATCHING</a:t>
            </a:r>
          </a:p>
        </p:txBody>
      </p:sp>
      <p:sp>
        <p:nvSpPr>
          <p:cNvPr id="3" name="Text Placeholder 2">
            <a:extLst>
              <a:ext uri="{FF2B5EF4-FFF2-40B4-BE49-F238E27FC236}">
                <a16:creationId xmlns:a16="http://schemas.microsoft.com/office/drawing/2014/main" id="{59346077-88DE-D64F-8A04-6307F7CCA8F3}"/>
              </a:ext>
            </a:extLst>
          </p:cNvPr>
          <p:cNvSpPr>
            <a:spLocks noGrp="1"/>
          </p:cNvSpPr>
          <p:nvPr>
            <p:ph type="body" idx="1"/>
          </p:nvPr>
        </p:nvSpPr>
        <p:spPr>
          <a:xfrm>
            <a:off x="2106139" y="1738382"/>
            <a:ext cx="5345700" cy="3091500"/>
          </a:xfrm>
        </p:spPr>
        <p:txBody>
          <a:bodyPr/>
          <a:lstStyle/>
          <a:p>
            <a:pPr marL="139700" indent="0">
              <a:buNone/>
            </a:pPr>
            <a:r>
              <a:rPr lang="en-US" dirty="0"/>
              <a:t>Technique that </a:t>
            </a:r>
            <a:r>
              <a:rPr lang="en-US" dirty="0">
                <a:highlight>
                  <a:srgbClr val="FDF6DB"/>
                </a:highlight>
              </a:rPr>
              <a:t>estimates the effect of a treatment</a:t>
            </a:r>
            <a:r>
              <a:rPr lang="en-US" dirty="0"/>
              <a:t> by accounting for the covariates that predict receiving the treatment (aka the confounders).</a:t>
            </a:r>
            <a:br>
              <a:rPr lang="en-US" dirty="0"/>
            </a:br>
            <a:endParaRPr lang="en-US" dirty="0"/>
          </a:p>
          <a:p>
            <a:endParaRPr lang="en-US" dirty="0"/>
          </a:p>
        </p:txBody>
      </p:sp>
      <p:sp>
        <p:nvSpPr>
          <p:cNvPr id="4" name="Slide Number Placeholder 3">
            <a:extLst>
              <a:ext uri="{FF2B5EF4-FFF2-40B4-BE49-F238E27FC236}">
                <a16:creationId xmlns:a16="http://schemas.microsoft.com/office/drawing/2014/main" id="{E09142CA-E580-754E-B95D-94248B9FD1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505891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21</a:t>
            </a:fld>
            <a:endParaRPr/>
          </a:p>
        </p:txBody>
      </p:sp>
      <p:sp>
        <p:nvSpPr>
          <p:cNvPr id="7" name="Google Shape;90;p14">
            <a:extLst>
              <a:ext uri="{FF2B5EF4-FFF2-40B4-BE49-F238E27FC236}">
                <a16:creationId xmlns:a16="http://schemas.microsoft.com/office/drawing/2014/main" id="{98CBB674-46E5-8E43-82AC-FCB9EFA6DBF0}"/>
              </a:ext>
            </a:extLst>
          </p:cNvPr>
          <p:cNvSpPr txBox="1">
            <a:spLocks/>
          </p:cNvSpPr>
          <p:nvPr/>
        </p:nvSpPr>
        <p:spPr>
          <a:xfrm>
            <a:off x="908517" y="2231157"/>
            <a:ext cx="7544908" cy="183634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3600" b="0" dirty="0">
                <a:solidFill>
                  <a:srgbClr val="FDF6DB"/>
                </a:solidFill>
              </a:rPr>
              <a:t>estimate the </a:t>
            </a:r>
            <a:r>
              <a:rPr lang="en-US" sz="3600" dirty="0">
                <a:solidFill>
                  <a:srgbClr val="19356B"/>
                </a:solidFill>
                <a:highlight>
                  <a:srgbClr val="FDF6DB"/>
                </a:highlight>
              </a:rPr>
              <a:t>potential benefit</a:t>
            </a:r>
            <a:r>
              <a:rPr lang="en-US" sz="3600" dirty="0">
                <a:solidFill>
                  <a:srgbClr val="19356B"/>
                </a:solidFill>
              </a:rPr>
              <a:t> </a:t>
            </a:r>
            <a:r>
              <a:rPr lang="en-US" sz="3600" b="0" dirty="0">
                <a:solidFill>
                  <a:srgbClr val="FDF6DB"/>
                </a:solidFill>
              </a:rPr>
              <a:t>that teams can gain by </a:t>
            </a:r>
            <a:r>
              <a:rPr lang="en-US" sz="3600" dirty="0">
                <a:solidFill>
                  <a:srgbClr val="19356B"/>
                </a:solidFill>
                <a:highlight>
                  <a:srgbClr val="FDF6DB"/>
                </a:highlight>
              </a:rPr>
              <a:t>carrying the puck in vs. dumping it</a:t>
            </a:r>
          </a:p>
        </p:txBody>
      </p:sp>
      <p:sp>
        <p:nvSpPr>
          <p:cNvPr id="8" name="Google Shape;226;p26">
            <a:extLst>
              <a:ext uri="{FF2B5EF4-FFF2-40B4-BE49-F238E27FC236}">
                <a16:creationId xmlns:a16="http://schemas.microsoft.com/office/drawing/2014/main" id="{3BCA0A53-0054-7F42-BC42-C319F82917A8}"/>
              </a:ext>
            </a:extLst>
          </p:cNvPr>
          <p:cNvSpPr txBox="1">
            <a:spLocks/>
          </p:cNvSpPr>
          <p:nvPr/>
        </p:nvSpPr>
        <p:spPr>
          <a:xfrm>
            <a:off x="-1456310" y="1517053"/>
            <a:ext cx="6495000" cy="1159800"/>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 sz="3600" dirty="0">
                <a:solidFill>
                  <a:srgbClr val="FDF6DA"/>
                </a:solidFill>
              </a:rPr>
              <a:t>Our goal: </a:t>
            </a:r>
          </a:p>
        </p:txBody>
      </p:sp>
      <p:sp>
        <p:nvSpPr>
          <p:cNvPr id="5" name="Google Shape;226;p26">
            <a:extLst>
              <a:ext uri="{FF2B5EF4-FFF2-40B4-BE49-F238E27FC236}">
                <a16:creationId xmlns:a16="http://schemas.microsoft.com/office/drawing/2014/main" id="{B9964623-542F-474B-B0F6-00D9CE07CA85}"/>
              </a:ext>
            </a:extLst>
          </p:cNvPr>
          <p:cNvSpPr txBox="1">
            <a:spLocks/>
          </p:cNvSpPr>
          <p:nvPr/>
        </p:nvSpPr>
        <p:spPr>
          <a:xfrm>
            <a:off x="250589" y="159594"/>
            <a:ext cx="6495000" cy="1159800"/>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 sz="3600" b="0" dirty="0">
                <a:solidFill>
                  <a:srgbClr val="FDF6DA"/>
                </a:solidFill>
              </a:rPr>
              <a:t>(Reminder) </a:t>
            </a:r>
          </a:p>
        </p:txBody>
      </p:sp>
    </p:spTree>
    <p:extLst>
      <p:ext uri="{BB962C8B-B14F-4D97-AF65-F5344CB8AC3E}">
        <p14:creationId xmlns:p14="http://schemas.microsoft.com/office/powerpoint/2010/main" val="37090138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11349-B9D0-DF4A-8942-EEA90E2372C6}"/>
              </a:ext>
            </a:extLst>
          </p:cNvPr>
          <p:cNvSpPr>
            <a:spLocks noGrp="1"/>
          </p:cNvSpPr>
          <p:nvPr>
            <p:ph type="title"/>
          </p:nvPr>
        </p:nvSpPr>
        <p:spPr/>
        <p:txBody>
          <a:bodyPr/>
          <a:lstStyle/>
          <a:p>
            <a:r>
              <a:rPr lang="en-US" sz="4000" dirty="0"/>
              <a:t>Our </a:t>
            </a:r>
            <a:br>
              <a:rPr lang="en-US" sz="4000" dirty="0"/>
            </a:br>
            <a:r>
              <a:rPr lang="en-US" sz="4000" dirty="0"/>
              <a:t>data</a:t>
            </a:r>
          </a:p>
        </p:txBody>
      </p:sp>
      <p:sp>
        <p:nvSpPr>
          <p:cNvPr id="3" name="Text Placeholder 2">
            <a:extLst>
              <a:ext uri="{FF2B5EF4-FFF2-40B4-BE49-F238E27FC236}">
                <a16:creationId xmlns:a16="http://schemas.microsoft.com/office/drawing/2014/main" id="{E9DC68D5-1620-D94D-A5D8-DAC533529487}"/>
              </a:ext>
            </a:extLst>
          </p:cNvPr>
          <p:cNvSpPr>
            <a:spLocks noGrp="1"/>
          </p:cNvSpPr>
          <p:nvPr>
            <p:ph type="body" idx="1"/>
          </p:nvPr>
        </p:nvSpPr>
        <p:spPr>
          <a:xfrm>
            <a:off x="2138037" y="909042"/>
            <a:ext cx="5345700" cy="3822446"/>
          </a:xfrm>
        </p:spPr>
        <p:txBody>
          <a:bodyPr/>
          <a:lstStyle/>
          <a:p>
            <a:r>
              <a:rPr lang="en-US" dirty="0"/>
              <a:t>Zone entry tracking data from </a:t>
            </a:r>
            <a:r>
              <a:rPr lang="en-US" dirty="0" err="1"/>
              <a:t>Stathletes</a:t>
            </a:r>
            <a:endParaRPr lang="en-US" dirty="0"/>
          </a:p>
          <a:p>
            <a:pPr lvl="1"/>
            <a:r>
              <a:rPr lang="en-US" dirty="0"/>
              <a:t>2017-2018 and 2018-2019 seasons</a:t>
            </a:r>
          </a:p>
          <a:p>
            <a:pPr lvl="1"/>
            <a:r>
              <a:rPr lang="en-US" dirty="0"/>
              <a:t>n = 277,661 entries at 5v5</a:t>
            </a:r>
          </a:p>
          <a:p>
            <a:pPr lvl="3"/>
            <a:r>
              <a:rPr lang="en-US" dirty="0"/>
              <a:t>n = 158,808 carry-ins </a:t>
            </a:r>
          </a:p>
          <a:p>
            <a:pPr lvl="3"/>
            <a:r>
              <a:rPr lang="en-US" dirty="0"/>
              <a:t>n = 118,853 dump-ins</a:t>
            </a:r>
          </a:p>
          <a:p>
            <a:pPr lvl="1"/>
            <a:r>
              <a:rPr lang="en-US" dirty="0"/>
              <a:t>From Evolving-Hockey:</a:t>
            </a:r>
          </a:p>
          <a:p>
            <a:pPr lvl="3"/>
            <a:r>
              <a:rPr lang="en-US" dirty="0"/>
              <a:t>Goals Plus-Minus per 60min</a:t>
            </a:r>
          </a:p>
          <a:p>
            <a:pPr lvl="3"/>
            <a:r>
              <a:rPr lang="en-US" dirty="0"/>
              <a:t>Expected Goals </a:t>
            </a:r>
          </a:p>
          <a:p>
            <a:pPr lvl="2"/>
            <a:endParaRPr lang="en-US" dirty="0"/>
          </a:p>
        </p:txBody>
      </p:sp>
      <p:sp>
        <p:nvSpPr>
          <p:cNvPr id="4" name="Slide Number Placeholder 3">
            <a:extLst>
              <a:ext uri="{FF2B5EF4-FFF2-40B4-BE49-F238E27FC236}">
                <a16:creationId xmlns:a16="http://schemas.microsoft.com/office/drawing/2014/main" id="{A958F863-1497-8A4F-A3F5-1BA42C87CDD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a:p>
        </p:txBody>
      </p:sp>
    </p:spTree>
    <p:extLst>
      <p:ext uri="{BB962C8B-B14F-4D97-AF65-F5344CB8AC3E}">
        <p14:creationId xmlns:p14="http://schemas.microsoft.com/office/powerpoint/2010/main" val="343832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238137" y="2074636"/>
            <a:ext cx="1341900" cy="30915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t>PROCESS OF PROPENSITY</a:t>
            </a:r>
            <a:br>
              <a:rPr lang="en" dirty="0"/>
            </a:br>
            <a:r>
              <a:rPr lang="en" dirty="0"/>
              <a:t>SCORE</a:t>
            </a:r>
            <a:br>
              <a:rPr lang="en" dirty="0"/>
            </a:br>
            <a:r>
              <a:rPr lang="en" dirty="0"/>
              <a:t>MATCHING</a:t>
            </a:r>
            <a:endParaRPr dirty="0"/>
          </a:p>
        </p:txBody>
      </p:sp>
      <p:sp>
        <p:nvSpPr>
          <p:cNvPr id="245" name="Google Shape;245;p28"/>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23</a:t>
            </a:fld>
            <a:endParaRPr/>
          </a:p>
        </p:txBody>
      </p:sp>
      <p:sp>
        <p:nvSpPr>
          <p:cNvPr id="247" name="Google Shape;247;p28"/>
          <p:cNvSpPr/>
          <p:nvPr/>
        </p:nvSpPr>
        <p:spPr>
          <a:xfrm>
            <a:off x="3712072" y="1926078"/>
            <a:ext cx="2040142" cy="867138"/>
          </a:xfrm>
          <a:prstGeom prst="chevron">
            <a:avLst>
              <a:gd name="adj" fmla="val 50000"/>
            </a:avLst>
          </a:prstGeom>
          <a:solidFill>
            <a:srgbClr val="1D3E7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b="1" dirty="0">
                <a:solidFill>
                  <a:srgbClr val="FFFFFF"/>
                </a:solidFill>
                <a:latin typeface="IBM Plex Sans Condensed"/>
                <a:ea typeface="IBM Plex Sans Condensed"/>
                <a:cs typeface="IBM Plex Sans Condensed"/>
                <a:sym typeface="IBM Plex Sans Condensed"/>
              </a:rPr>
              <a:t>MATCHING</a:t>
            </a:r>
            <a:endParaRPr sz="1600" b="1" dirty="0">
              <a:solidFill>
                <a:srgbClr val="FFFFFF"/>
              </a:solidFill>
              <a:latin typeface="IBM Plex Sans Condensed"/>
              <a:ea typeface="IBM Plex Sans Condensed"/>
              <a:cs typeface="IBM Plex Sans Condensed"/>
              <a:sym typeface="IBM Plex Sans Condensed"/>
            </a:endParaRPr>
          </a:p>
        </p:txBody>
      </p:sp>
      <p:sp>
        <p:nvSpPr>
          <p:cNvPr id="250" name="Google Shape;250;p28"/>
          <p:cNvSpPr/>
          <p:nvPr/>
        </p:nvSpPr>
        <p:spPr>
          <a:xfrm>
            <a:off x="1946352" y="1926077"/>
            <a:ext cx="1955248" cy="867139"/>
          </a:xfrm>
          <a:prstGeom prst="homePlate">
            <a:avLst>
              <a:gd name="adj" fmla="val 50000"/>
            </a:avLst>
          </a:prstGeom>
          <a:solidFill>
            <a:srgbClr val="3D85C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FFFFFF"/>
                </a:solidFill>
                <a:latin typeface="IBM Plex Sans Condensed"/>
                <a:ea typeface="IBM Plex Sans Condensed"/>
                <a:cs typeface="IBM Plex Sans Condensed"/>
                <a:sym typeface="IBM Plex Sans Condensed"/>
              </a:rPr>
              <a:t>LOGISTIC REGRESSION MODEL</a:t>
            </a:r>
            <a:endParaRPr sz="1600" b="1" dirty="0">
              <a:solidFill>
                <a:srgbClr val="FFFFFF"/>
              </a:solidFill>
              <a:latin typeface="IBM Plex Sans Condensed"/>
              <a:ea typeface="IBM Plex Sans Condensed"/>
              <a:cs typeface="IBM Plex Sans Condensed"/>
              <a:sym typeface="IBM Plex Sans Condensed"/>
            </a:endParaRPr>
          </a:p>
        </p:txBody>
      </p:sp>
      <p:sp>
        <p:nvSpPr>
          <p:cNvPr id="253" name="Google Shape;253;p28"/>
          <p:cNvSpPr/>
          <p:nvPr/>
        </p:nvSpPr>
        <p:spPr>
          <a:xfrm>
            <a:off x="5573854" y="1927364"/>
            <a:ext cx="2227702" cy="867139"/>
          </a:xfrm>
          <a:prstGeom prst="chevron">
            <a:avLst>
              <a:gd name="adj" fmla="val 50000"/>
            </a:avLst>
          </a:prstGeom>
          <a:solidFill>
            <a:srgbClr val="0B539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FFFFFF"/>
                </a:solidFill>
                <a:latin typeface="IBM Plex Sans Condensed"/>
                <a:ea typeface="IBM Plex Sans Condensed"/>
                <a:cs typeface="IBM Plex Sans Condensed"/>
                <a:sym typeface="IBM Plex Sans Condensed"/>
              </a:rPr>
              <a:t>ESTIMATE ATT</a:t>
            </a:r>
            <a:endParaRPr sz="1600" b="1" dirty="0">
              <a:solidFill>
                <a:srgbClr val="FFFFFF"/>
              </a:solidFill>
              <a:latin typeface="IBM Plex Sans Condensed"/>
              <a:ea typeface="IBM Plex Sans Condensed"/>
              <a:cs typeface="IBM Plex Sans Condensed"/>
              <a:sym typeface="IBM Plex Sans Condense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 grpId="0" animBg="1"/>
      <p:bldP spid="250" grpId="0" animBg="1"/>
      <p:bldP spid="253"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24</a:t>
            </a:fld>
            <a:endParaRPr/>
          </a:p>
        </p:txBody>
      </p:sp>
      <p:sp>
        <p:nvSpPr>
          <p:cNvPr id="5" name="Google Shape;226;p26">
            <a:extLst>
              <a:ext uri="{FF2B5EF4-FFF2-40B4-BE49-F238E27FC236}">
                <a16:creationId xmlns:a16="http://schemas.microsoft.com/office/drawing/2014/main" id="{B9964623-542F-474B-B0F6-00D9CE07CA85}"/>
              </a:ext>
            </a:extLst>
          </p:cNvPr>
          <p:cNvSpPr txBox="1">
            <a:spLocks/>
          </p:cNvSpPr>
          <p:nvPr/>
        </p:nvSpPr>
        <p:spPr>
          <a:xfrm>
            <a:off x="141875" y="159594"/>
            <a:ext cx="7745095" cy="626364"/>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 sz="3600" dirty="0">
                <a:solidFill>
                  <a:srgbClr val="FDF6DA"/>
                </a:solidFill>
              </a:rPr>
              <a:t>1. Multiple logistic regression</a:t>
            </a:r>
          </a:p>
        </p:txBody>
      </p:sp>
      <p:sp>
        <p:nvSpPr>
          <p:cNvPr id="6" name="Google Shape;226;p26">
            <a:extLst>
              <a:ext uri="{FF2B5EF4-FFF2-40B4-BE49-F238E27FC236}">
                <a16:creationId xmlns:a16="http://schemas.microsoft.com/office/drawing/2014/main" id="{B64DFD8B-694B-FA48-B4A1-E3C01368CD99}"/>
              </a:ext>
            </a:extLst>
          </p:cNvPr>
          <p:cNvSpPr txBox="1">
            <a:spLocks/>
          </p:cNvSpPr>
          <p:nvPr/>
        </p:nvSpPr>
        <p:spPr>
          <a:xfrm>
            <a:off x="1324500" y="925990"/>
            <a:ext cx="6495000" cy="626364"/>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000" b="0" dirty="0">
                <a:solidFill>
                  <a:srgbClr val="FDF6DB"/>
                </a:solidFill>
              </a:rPr>
              <a:t>Propensity score model </a:t>
            </a:r>
            <a:r>
              <a:rPr lang="en-US" sz="2000" b="0" dirty="0">
                <a:solidFill>
                  <a:srgbClr val="19356B"/>
                </a:solidFill>
                <a:highlight>
                  <a:srgbClr val="FDF6DB"/>
                </a:highlight>
              </a:rPr>
              <a:t>estimates the probability </a:t>
            </a:r>
            <a:r>
              <a:rPr lang="en-US" sz="2000" b="0" i="1" dirty="0">
                <a:solidFill>
                  <a:srgbClr val="19356B"/>
                </a:solidFill>
                <a:highlight>
                  <a:srgbClr val="FDF6DB"/>
                </a:highlight>
              </a:rPr>
              <a:t>e(X)</a:t>
            </a:r>
            <a:r>
              <a:rPr lang="en-US" sz="2000" b="0" dirty="0">
                <a:solidFill>
                  <a:srgbClr val="19356B"/>
                </a:solidFill>
                <a:highlight>
                  <a:srgbClr val="FDF6DB"/>
                </a:highlight>
              </a:rPr>
              <a:t> of a player carrying the puck in (propensity scores)</a:t>
            </a:r>
            <a:r>
              <a:rPr lang="en-US" sz="2000" b="0" dirty="0">
                <a:solidFill>
                  <a:srgbClr val="FDF6DB"/>
                </a:solidFill>
              </a:rPr>
              <a:t> given game characteristics of each carry-in:</a:t>
            </a:r>
            <a:endParaRPr lang="en" sz="2000" dirty="0">
              <a:solidFill>
                <a:srgbClr val="FDF6DB"/>
              </a:solidFill>
            </a:endParaRPr>
          </a:p>
        </p:txBody>
      </p:sp>
      <p:pic>
        <p:nvPicPr>
          <p:cNvPr id="3" name="Picture 2" descr="A screenshot of a cell phone&#10;&#10;Description automatically generated">
            <a:extLst>
              <a:ext uri="{FF2B5EF4-FFF2-40B4-BE49-F238E27FC236}">
                <a16:creationId xmlns:a16="http://schemas.microsoft.com/office/drawing/2014/main" id="{F083DC18-0610-734C-AB43-059888CB4B7D}"/>
              </a:ext>
            </a:extLst>
          </p:cNvPr>
          <p:cNvPicPr>
            <a:picLocks noChangeAspect="1"/>
          </p:cNvPicPr>
          <p:nvPr/>
        </p:nvPicPr>
        <p:blipFill>
          <a:blip r:embed="rId3"/>
          <a:stretch>
            <a:fillRect/>
          </a:stretch>
        </p:blipFill>
        <p:spPr>
          <a:xfrm>
            <a:off x="1343689" y="1936012"/>
            <a:ext cx="6169484" cy="2941568"/>
          </a:xfrm>
          <a:prstGeom prst="rect">
            <a:avLst/>
          </a:prstGeom>
        </p:spPr>
      </p:pic>
    </p:spTree>
    <p:extLst>
      <p:ext uri="{BB962C8B-B14F-4D97-AF65-F5344CB8AC3E}">
        <p14:creationId xmlns:p14="http://schemas.microsoft.com/office/powerpoint/2010/main" val="1271554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25</a:t>
            </a:fld>
            <a:endParaRPr/>
          </a:p>
        </p:txBody>
      </p:sp>
      <p:sp>
        <p:nvSpPr>
          <p:cNvPr id="5" name="Google Shape;226;p26">
            <a:extLst>
              <a:ext uri="{FF2B5EF4-FFF2-40B4-BE49-F238E27FC236}">
                <a16:creationId xmlns:a16="http://schemas.microsoft.com/office/drawing/2014/main" id="{B9964623-542F-474B-B0F6-00D9CE07CA85}"/>
              </a:ext>
            </a:extLst>
          </p:cNvPr>
          <p:cNvSpPr txBox="1">
            <a:spLocks/>
          </p:cNvSpPr>
          <p:nvPr/>
        </p:nvSpPr>
        <p:spPr>
          <a:xfrm>
            <a:off x="141875" y="159594"/>
            <a:ext cx="7745095" cy="626364"/>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 sz="3600" dirty="0">
                <a:solidFill>
                  <a:srgbClr val="FDF6DA"/>
                </a:solidFill>
              </a:rPr>
              <a:t>2. Matching</a:t>
            </a:r>
          </a:p>
        </p:txBody>
      </p:sp>
      <p:sp>
        <p:nvSpPr>
          <p:cNvPr id="7" name="Google Shape;226;p26">
            <a:extLst>
              <a:ext uri="{FF2B5EF4-FFF2-40B4-BE49-F238E27FC236}">
                <a16:creationId xmlns:a16="http://schemas.microsoft.com/office/drawing/2014/main" id="{A6D09EBD-86DA-C540-B526-B3852837E8DA}"/>
              </a:ext>
            </a:extLst>
          </p:cNvPr>
          <p:cNvSpPr txBox="1">
            <a:spLocks/>
          </p:cNvSpPr>
          <p:nvPr/>
        </p:nvSpPr>
        <p:spPr>
          <a:xfrm>
            <a:off x="1072251" y="964685"/>
            <a:ext cx="7570360" cy="1186697"/>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000" b="0" dirty="0">
                <a:solidFill>
                  <a:srgbClr val="FDF6DB"/>
                </a:solidFill>
              </a:rPr>
              <a:t>Based on the covariates and propensity scores, we performed one-to-one matching with replacement:</a:t>
            </a:r>
            <a:endParaRPr lang="en" sz="2000" dirty="0">
              <a:solidFill>
                <a:srgbClr val="FDF6DB"/>
              </a:solidFill>
            </a:endParaRPr>
          </a:p>
        </p:txBody>
      </p:sp>
      <p:pic>
        <p:nvPicPr>
          <p:cNvPr id="4" name="Picture 3" descr="A close up of a map&#10;&#10;Description automatically generated">
            <a:extLst>
              <a:ext uri="{FF2B5EF4-FFF2-40B4-BE49-F238E27FC236}">
                <a16:creationId xmlns:a16="http://schemas.microsoft.com/office/drawing/2014/main" id="{B6C40BBC-28AE-B448-9192-C37E5447D44E}"/>
              </a:ext>
            </a:extLst>
          </p:cNvPr>
          <p:cNvPicPr>
            <a:picLocks noChangeAspect="1"/>
          </p:cNvPicPr>
          <p:nvPr/>
        </p:nvPicPr>
        <p:blipFill>
          <a:blip r:embed="rId3"/>
          <a:stretch>
            <a:fillRect/>
          </a:stretch>
        </p:blipFill>
        <p:spPr>
          <a:xfrm>
            <a:off x="1508239" y="1841149"/>
            <a:ext cx="6127521" cy="2885585"/>
          </a:xfrm>
          <a:prstGeom prst="rect">
            <a:avLst/>
          </a:prstGeom>
        </p:spPr>
      </p:pic>
      <p:sp>
        <p:nvSpPr>
          <p:cNvPr id="9" name="Google Shape;226;p26">
            <a:extLst>
              <a:ext uri="{FF2B5EF4-FFF2-40B4-BE49-F238E27FC236}">
                <a16:creationId xmlns:a16="http://schemas.microsoft.com/office/drawing/2014/main" id="{4848F714-59B8-D44E-969E-C4F1B33BFB50}"/>
              </a:ext>
            </a:extLst>
          </p:cNvPr>
          <p:cNvSpPr txBox="1">
            <a:spLocks/>
          </p:cNvSpPr>
          <p:nvPr/>
        </p:nvSpPr>
        <p:spPr>
          <a:xfrm>
            <a:off x="4571999" y="4726734"/>
            <a:ext cx="3481188" cy="283115"/>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b="0" dirty="0">
                <a:solidFill>
                  <a:schemeClr val="bg1">
                    <a:lumMod val="75000"/>
                  </a:schemeClr>
                </a:solidFill>
                <a:latin typeface="Courier" pitchFamily="2" charset="0"/>
              </a:rPr>
              <a:t>n = 153,498 matched pairs </a:t>
            </a:r>
            <a:endParaRPr lang="en" sz="2000" dirty="0">
              <a:solidFill>
                <a:schemeClr val="bg1">
                  <a:lumMod val="75000"/>
                </a:schemeClr>
              </a:solidFill>
              <a:latin typeface="Courier" pitchFamily="2" charset="0"/>
            </a:endParaRPr>
          </a:p>
        </p:txBody>
      </p:sp>
    </p:spTree>
    <p:extLst>
      <p:ext uri="{BB962C8B-B14F-4D97-AF65-F5344CB8AC3E}">
        <p14:creationId xmlns:p14="http://schemas.microsoft.com/office/powerpoint/2010/main" val="3595267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26</a:t>
            </a:fld>
            <a:endParaRPr/>
          </a:p>
        </p:txBody>
      </p:sp>
      <p:sp>
        <p:nvSpPr>
          <p:cNvPr id="5" name="Google Shape;226;p26">
            <a:extLst>
              <a:ext uri="{FF2B5EF4-FFF2-40B4-BE49-F238E27FC236}">
                <a16:creationId xmlns:a16="http://schemas.microsoft.com/office/drawing/2014/main" id="{B9964623-542F-474B-B0F6-00D9CE07CA85}"/>
              </a:ext>
            </a:extLst>
          </p:cNvPr>
          <p:cNvSpPr txBox="1">
            <a:spLocks/>
          </p:cNvSpPr>
          <p:nvPr/>
        </p:nvSpPr>
        <p:spPr>
          <a:xfrm>
            <a:off x="141875" y="159594"/>
            <a:ext cx="7745095" cy="626364"/>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 sz="3600" dirty="0">
                <a:solidFill>
                  <a:srgbClr val="FDF6DA"/>
                </a:solidFill>
              </a:rPr>
              <a:t>3. Estimate ATT</a:t>
            </a:r>
          </a:p>
        </p:txBody>
      </p:sp>
      <p:sp>
        <p:nvSpPr>
          <p:cNvPr id="7" name="Google Shape;226;p26">
            <a:extLst>
              <a:ext uri="{FF2B5EF4-FFF2-40B4-BE49-F238E27FC236}">
                <a16:creationId xmlns:a16="http://schemas.microsoft.com/office/drawing/2014/main" id="{A6D09EBD-86DA-C540-B526-B3852837E8DA}"/>
              </a:ext>
            </a:extLst>
          </p:cNvPr>
          <p:cNvSpPr txBox="1">
            <a:spLocks/>
          </p:cNvSpPr>
          <p:nvPr/>
        </p:nvSpPr>
        <p:spPr>
          <a:xfrm>
            <a:off x="226773" y="1243156"/>
            <a:ext cx="8519708" cy="1186697"/>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800" b="0" dirty="0">
                <a:solidFill>
                  <a:srgbClr val="FDF6DB"/>
                </a:solidFill>
              </a:rPr>
              <a:t>With our propensity score model, the estimated ATT’s for the three outcomes considered: </a:t>
            </a:r>
            <a:endParaRPr lang="en" sz="2800" dirty="0">
              <a:solidFill>
                <a:srgbClr val="FDF6DB"/>
              </a:solidFill>
            </a:endParaRPr>
          </a:p>
        </p:txBody>
      </p:sp>
      <p:pic>
        <p:nvPicPr>
          <p:cNvPr id="3" name="Picture 2">
            <a:extLst>
              <a:ext uri="{FF2B5EF4-FFF2-40B4-BE49-F238E27FC236}">
                <a16:creationId xmlns:a16="http://schemas.microsoft.com/office/drawing/2014/main" id="{0FE925DA-B9D9-604B-857F-10F12EDA861D}"/>
              </a:ext>
            </a:extLst>
          </p:cNvPr>
          <p:cNvPicPr>
            <a:picLocks noChangeAspect="1"/>
          </p:cNvPicPr>
          <p:nvPr/>
        </p:nvPicPr>
        <p:blipFill>
          <a:blip r:embed="rId3"/>
          <a:stretch>
            <a:fillRect/>
          </a:stretch>
        </p:blipFill>
        <p:spPr>
          <a:xfrm>
            <a:off x="226773" y="2296476"/>
            <a:ext cx="8519709" cy="834344"/>
          </a:xfrm>
          <a:prstGeom prst="rect">
            <a:avLst/>
          </a:prstGeom>
        </p:spPr>
      </p:pic>
      <p:sp>
        <p:nvSpPr>
          <p:cNvPr id="10" name="Google Shape;226;p26">
            <a:extLst>
              <a:ext uri="{FF2B5EF4-FFF2-40B4-BE49-F238E27FC236}">
                <a16:creationId xmlns:a16="http://schemas.microsoft.com/office/drawing/2014/main" id="{22FAC4A1-3A48-5640-BECD-5DCF747EED2A}"/>
              </a:ext>
            </a:extLst>
          </p:cNvPr>
          <p:cNvSpPr txBox="1">
            <a:spLocks/>
          </p:cNvSpPr>
          <p:nvPr/>
        </p:nvSpPr>
        <p:spPr>
          <a:xfrm>
            <a:off x="226773" y="3434787"/>
            <a:ext cx="8519708" cy="1391103"/>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800" b="0" dirty="0">
                <a:solidFill>
                  <a:srgbClr val="FDF6DB"/>
                </a:solidFill>
              </a:rPr>
              <a:t>Approximately, there is </a:t>
            </a:r>
            <a:r>
              <a:rPr lang="en-US" sz="2800" b="0" dirty="0">
                <a:solidFill>
                  <a:srgbClr val="19356B"/>
                </a:solidFill>
                <a:highlight>
                  <a:srgbClr val="FDF6DB"/>
                </a:highlight>
              </a:rPr>
              <a:t>1 extra goal produced every 50 carry-ins</a:t>
            </a:r>
            <a:r>
              <a:rPr lang="en-US" sz="2800" b="0" dirty="0">
                <a:solidFill>
                  <a:srgbClr val="FDF6DB"/>
                </a:solidFill>
              </a:rPr>
              <a:t> given that there are ~ 30 carry-ins per team per game</a:t>
            </a:r>
            <a:endParaRPr lang="en" sz="2800" dirty="0">
              <a:solidFill>
                <a:srgbClr val="FDF6DB"/>
              </a:solidFill>
            </a:endParaRPr>
          </a:p>
        </p:txBody>
      </p:sp>
    </p:spTree>
    <p:extLst>
      <p:ext uri="{BB962C8B-B14F-4D97-AF65-F5344CB8AC3E}">
        <p14:creationId xmlns:p14="http://schemas.microsoft.com/office/powerpoint/2010/main" val="240862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9356B"/>
        </a:solidFill>
        <a:effectLst/>
      </p:bgPr>
    </p:bg>
    <p:spTree>
      <p:nvGrpSpPr>
        <p:cNvPr id="1" name="Shape 97"/>
        <p:cNvGrpSpPr/>
        <p:nvPr/>
      </p:nvGrpSpPr>
      <p:grpSpPr>
        <a:xfrm>
          <a:off x="0" y="0"/>
          <a:ext cx="0" cy="0"/>
          <a:chOff x="0" y="0"/>
          <a:chExt cx="0" cy="0"/>
        </a:xfrm>
      </p:grpSpPr>
      <p:sp>
        <p:nvSpPr>
          <p:cNvPr id="98" name="Google Shape;98;p15"/>
          <p:cNvSpPr txBox="1">
            <a:spLocks noGrp="1"/>
          </p:cNvSpPr>
          <p:nvPr>
            <p:ph type="ctrTitle"/>
          </p:nvPr>
        </p:nvSpPr>
        <p:spPr>
          <a:xfrm>
            <a:off x="1895557" y="2223702"/>
            <a:ext cx="3615600" cy="94475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8800" dirty="0"/>
              <a:t>BART</a:t>
            </a:r>
            <a:endParaRPr sz="8800" dirty="0"/>
          </a:p>
        </p:txBody>
      </p:sp>
      <p:sp>
        <p:nvSpPr>
          <p:cNvPr id="100" name="Google Shape;100;p15"/>
          <p:cNvSpPr txBox="1"/>
          <p:nvPr/>
        </p:nvSpPr>
        <p:spPr>
          <a:xfrm>
            <a:off x="0" y="1798400"/>
            <a:ext cx="1527600" cy="154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6000" b="1" dirty="0">
                <a:solidFill>
                  <a:srgbClr val="D9DCE6"/>
                </a:solidFill>
                <a:latin typeface="IBM Plex Sans Condensed"/>
                <a:ea typeface="Frank Ruhl Libre Light"/>
                <a:cs typeface="Frank Ruhl Libre Light"/>
                <a:sym typeface="IBM Plex Sans Condensed"/>
              </a:rPr>
              <a:t>5</a:t>
            </a:r>
            <a:endParaRPr sz="6000" dirty="0">
              <a:solidFill>
                <a:srgbClr val="D9DCE6"/>
              </a:solidFill>
              <a:latin typeface="Frank Ruhl Libre Light"/>
              <a:ea typeface="Frank Ruhl Libre Light"/>
              <a:cs typeface="Frank Ruhl Libre Light"/>
              <a:sym typeface="Frank Ruhl Libre Light"/>
            </a:endParaRPr>
          </a:p>
        </p:txBody>
      </p:sp>
      <p:pic>
        <p:nvPicPr>
          <p:cNvPr id="3" name="Picture 2" descr="A picture containing box&#10;&#10;Description automatically generated">
            <a:extLst>
              <a:ext uri="{FF2B5EF4-FFF2-40B4-BE49-F238E27FC236}">
                <a16:creationId xmlns:a16="http://schemas.microsoft.com/office/drawing/2014/main" id="{40AA324F-BC4C-F043-8E6C-D6F58C6B6277}"/>
              </a:ext>
            </a:extLst>
          </p:cNvPr>
          <p:cNvPicPr>
            <a:picLocks noChangeAspect="1"/>
          </p:cNvPicPr>
          <p:nvPr/>
        </p:nvPicPr>
        <p:blipFill>
          <a:blip r:embed="rId3"/>
          <a:stretch>
            <a:fillRect/>
          </a:stretch>
        </p:blipFill>
        <p:spPr>
          <a:xfrm>
            <a:off x="4797573" y="2454422"/>
            <a:ext cx="2889767" cy="2167325"/>
          </a:xfrm>
          <a:prstGeom prst="rect">
            <a:avLst/>
          </a:prstGeom>
        </p:spPr>
      </p:pic>
      <p:pic>
        <p:nvPicPr>
          <p:cNvPr id="5" name="Picture 4" descr="A picture containing drawing, clock&#10;&#10;Description automatically generated">
            <a:extLst>
              <a:ext uri="{FF2B5EF4-FFF2-40B4-BE49-F238E27FC236}">
                <a16:creationId xmlns:a16="http://schemas.microsoft.com/office/drawing/2014/main" id="{A13E53EE-D3FC-ED45-825E-0BEC75F3A560}"/>
              </a:ext>
            </a:extLst>
          </p:cNvPr>
          <p:cNvPicPr>
            <a:picLocks noChangeAspect="1"/>
          </p:cNvPicPr>
          <p:nvPr/>
        </p:nvPicPr>
        <p:blipFill>
          <a:blip r:embed="rId4"/>
          <a:stretch>
            <a:fillRect/>
          </a:stretch>
        </p:blipFill>
        <p:spPr>
          <a:xfrm>
            <a:off x="5993844" y="479535"/>
            <a:ext cx="2787286" cy="2090465"/>
          </a:xfrm>
          <a:prstGeom prst="rect">
            <a:avLst/>
          </a:prstGeom>
        </p:spPr>
      </p:pic>
    </p:spTree>
    <p:extLst>
      <p:ext uri="{BB962C8B-B14F-4D97-AF65-F5344CB8AC3E}">
        <p14:creationId xmlns:p14="http://schemas.microsoft.com/office/powerpoint/2010/main" val="18427439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EF245-3A71-1245-8CF3-87F619CBCED2}"/>
              </a:ext>
            </a:extLst>
          </p:cNvPr>
          <p:cNvSpPr>
            <a:spLocks noGrp="1"/>
          </p:cNvSpPr>
          <p:nvPr>
            <p:ph type="title"/>
          </p:nvPr>
        </p:nvSpPr>
        <p:spPr>
          <a:xfrm>
            <a:off x="216872" y="1025940"/>
            <a:ext cx="1643826" cy="3091500"/>
          </a:xfrm>
        </p:spPr>
        <p:txBody>
          <a:bodyPr/>
          <a:lstStyle/>
          <a:p>
            <a:r>
              <a:rPr lang="en-US" sz="4800" dirty="0"/>
              <a:t>BART</a:t>
            </a:r>
          </a:p>
        </p:txBody>
      </p:sp>
      <p:sp>
        <p:nvSpPr>
          <p:cNvPr id="3" name="Text Placeholder 2">
            <a:extLst>
              <a:ext uri="{FF2B5EF4-FFF2-40B4-BE49-F238E27FC236}">
                <a16:creationId xmlns:a16="http://schemas.microsoft.com/office/drawing/2014/main" id="{59346077-88DE-D64F-8A04-6307F7CCA8F3}"/>
              </a:ext>
            </a:extLst>
          </p:cNvPr>
          <p:cNvSpPr>
            <a:spLocks noGrp="1"/>
          </p:cNvSpPr>
          <p:nvPr>
            <p:ph type="body" idx="1"/>
          </p:nvPr>
        </p:nvSpPr>
        <p:spPr>
          <a:xfrm>
            <a:off x="2180567" y="940939"/>
            <a:ext cx="5345700" cy="3091500"/>
          </a:xfrm>
        </p:spPr>
        <p:txBody>
          <a:bodyPr/>
          <a:lstStyle/>
          <a:p>
            <a:r>
              <a:rPr lang="en-US" dirty="0"/>
              <a:t>Bayesian Additive Regression Trees – BART – is a Bayesian nonparametric modeling procedure</a:t>
            </a:r>
          </a:p>
          <a:p>
            <a:r>
              <a:rPr lang="en-US" dirty="0"/>
              <a:t>Advantages:</a:t>
            </a:r>
          </a:p>
          <a:p>
            <a:pPr lvl="1"/>
            <a:r>
              <a:rPr lang="en-US" dirty="0"/>
              <a:t>relatively easy to implement</a:t>
            </a:r>
          </a:p>
          <a:p>
            <a:pPr lvl="1"/>
            <a:r>
              <a:rPr lang="en-US" dirty="0"/>
              <a:t>produces posterior distributions</a:t>
            </a:r>
          </a:p>
          <a:p>
            <a:pPr lvl="1"/>
            <a:r>
              <a:rPr lang="en-US" dirty="0"/>
              <a:t>treatment effects more accurate</a:t>
            </a:r>
          </a:p>
          <a:p>
            <a:pPr lvl="1"/>
            <a:r>
              <a:rPr lang="en-US" dirty="0"/>
              <a:t>identify heterogenous treatment effects across different groups</a:t>
            </a:r>
          </a:p>
          <a:p>
            <a:pPr lvl="1"/>
            <a:endParaRPr lang="en-US" dirty="0"/>
          </a:p>
        </p:txBody>
      </p:sp>
      <p:sp>
        <p:nvSpPr>
          <p:cNvPr id="4" name="Slide Number Placeholder 3">
            <a:extLst>
              <a:ext uri="{FF2B5EF4-FFF2-40B4-BE49-F238E27FC236}">
                <a16:creationId xmlns:a16="http://schemas.microsoft.com/office/drawing/2014/main" id="{E09142CA-E580-754E-B95D-94248B9FD1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a:p>
        </p:txBody>
      </p:sp>
    </p:spTree>
    <p:extLst>
      <p:ext uri="{BB962C8B-B14F-4D97-AF65-F5344CB8AC3E}">
        <p14:creationId xmlns:p14="http://schemas.microsoft.com/office/powerpoint/2010/main" val="3287889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29</a:t>
            </a:fld>
            <a:endParaRPr/>
          </a:p>
        </p:txBody>
      </p:sp>
      <p:sp>
        <p:nvSpPr>
          <p:cNvPr id="7" name="Google Shape;226;p26">
            <a:extLst>
              <a:ext uri="{FF2B5EF4-FFF2-40B4-BE49-F238E27FC236}">
                <a16:creationId xmlns:a16="http://schemas.microsoft.com/office/drawing/2014/main" id="{A6D09EBD-86DA-C540-B526-B3852837E8DA}"/>
              </a:ext>
            </a:extLst>
          </p:cNvPr>
          <p:cNvSpPr txBox="1">
            <a:spLocks/>
          </p:cNvSpPr>
          <p:nvPr/>
        </p:nvSpPr>
        <p:spPr>
          <a:xfrm>
            <a:off x="577646" y="1466439"/>
            <a:ext cx="7641320" cy="2818481"/>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800" b="0" dirty="0">
                <a:solidFill>
                  <a:srgbClr val="FDF6DB"/>
                </a:solidFill>
              </a:rPr>
              <a:t>Like with PSM, BART allows for ATT estimation. </a:t>
            </a:r>
          </a:p>
          <a:p>
            <a:pPr algn="l"/>
            <a:endParaRPr lang="en-US" sz="2800" b="0" dirty="0">
              <a:solidFill>
                <a:srgbClr val="FDF6DB"/>
              </a:solidFill>
            </a:endParaRPr>
          </a:p>
          <a:p>
            <a:pPr algn="l"/>
            <a:r>
              <a:rPr lang="en-US" sz="2800" b="0" dirty="0">
                <a:solidFill>
                  <a:srgbClr val="FDF6DB"/>
                </a:solidFill>
              </a:rPr>
              <a:t>With BART, the estimated</a:t>
            </a:r>
            <a:r>
              <a:rPr lang="en-US" sz="2800" dirty="0">
                <a:solidFill>
                  <a:srgbClr val="FDF6DB"/>
                </a:solidFill>
              </a:rPr>
              <a:t> ATT </a:t>
            </a:r>
            <a:r>
              <a:rPr lang="en-US" sz="2800" b="0" dirty="0">
                <a:solidFill>
                  <a:srgbClr val="FDF6DB"/>
                </a:solidFill>
              </a:rPr>
              <a:t>was </a:t>
            </a:r>
            <a:r>
              <a:rPr lang="en-US" sz="2800" dirty="0">
                <a:solidFill>
                  <a:srgbClr val="FDF6DB"/>
                </a:solidFill>
              </a:rPr>
              <a:t>0.0205, </a:t>
            </a:r>
            <a:r>
              <a:rPr lang="en-US" sz="2800" b="0" dirty="0">
                <a:solidFill>
                  <a:srgbClr val="FDF6DB"/>
                </a:solidFill>
              </a:rPr>
              <a:t>similar to the ATT estimated by the propensity score model</a:t>
            </a:r>
            <a:r>
              <a:rPr lang="en-US" sz="2800" dirty="0">
                <a:solidFill>
                  <a:srgbClr val="FDF6DB"/>
                </a:solidFill>
              </a:rPr>
              <a:t>. </a:t>
            </a:r>
            <a:endParaRPr lang="en" sz="2800" dirty="0">
              <a:solidFill>
                <a:srgbClr val="FDF6DB"/>
              </a:solidFill>
            </a:endParaRPr>
          </a:p>
        </p:txBody>
      </p:sp>
    </p:spTree>
    <p:extLst>
      <p:ext uri="{BB962C8B-B14F-4D97-AF65-F5344CB8AC3E}">
        <p14:creationId xmlns:p14="http://schemas.microsoft.com/office/powerpoint/2010/main" val="2639952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ctrTitle"/>
          </p:nvPr>
        </p:nvSpPr>
        <p:spPr>
          <a:xfrm>
            <a:off x="1991250" y="1938533"/>
            <a:ext cx="3615600" cy="1169531"/>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3600" dirty="0"/>
              <a:t>WHAT ARE ZONE ENTRIES?</a:t>
            </a:r>
            <a:endParaRPr sz="3600" dirty="0"/>
          </a:p>
        </p:txBody>
      </p:sp>
      <p:sp>
        <p:nvSpPr>
          <p:cNvPr id="100" name="Google Shape;100;p15"/>
          <p:cNvSpPr txBox="1"/>
          <p:nvPr/>
        </p:nvSpPr>
        <p:spPr>
          <a:xfrm>
            <a:off x="0" y="1751699"/>
            <a:ext cx="1527600" cy="154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6000" b="1" dirty="0">
                <a:solidFill>
                  <a:srgbClr val="D9DCE6"/>
                </a:solidFill>
                <a:latin typeface="IBM Plex Sans Condensed"/>
                <a:ea typeface="IBM Plex Sans Condensed"/>
                <a:cs typeface="IBM Plex Sans Condensed"/>
                <a:sym typeface="IBM Plex Sans Condensed"/>
              </a:rPr>
              <a:t>1</a:t>
            </a:r>
            <a:endParaRPr sz="6000" dirty="0">
              <a:solidFill>
                <a:srgbClr val="D9DCE6"/>
              </a:solidFill>
              <a:latin typeface="Frank Ruhl Libre Light"/>
              <a:ea typeface="Frank Ruhl Libre Light"/>
              <a:cs typeface="Frank Ruhl Libre Light"/>
              <a:sym typeface="Frank Ruhl Libre 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30</a:t>
            </a:fld>
            <a:endParaRPr/>
          </a:p>
        </p:txBody>
      </p:sp>
      <p:sp>
        <p:nvSpPr>
          <p:cNvPr id="7" name="Google Shape;226;p26">
            <a:extLst>
              <a:ext uri="{FF2B5EF4-FFF2-40B4-BE49-F238E27FC236}">
                <a16:creationId xmlns:a16="http://schemas.microsoft.com/office/drawing/2014/main" id="{A6D09EBD-86DA-C540-B526-B3852837E8DA}"/>
              </a:ext>
            </a:extLst>
          </p:cNvPr>
          <p:cNvSpPr txBox="1">
            <a:spLocks/>
          </p:cNvSpPr>
          <p:nvPr/>
        </p:nvSpPr>
        <p:spPr>
          <a:xfrm>
            <a:off x="769074" y="2011145"/>
            <a:ext cx="7605851" cy="1606369"/>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4000" dirty="0">
                <a:solidFill>
                  <a:srgbClr val="FDF6DB"/>
                </a:solidFill>
              </a:rPr>
              <a:t>BART is able to identify </a:t>
            </a:r>
          </a:p>
          <a:p>
            <a:pPr algn="ctr"/>
            <a:r>
              <a:rPr lang="en-US" sz="4000" dirty="0">
                <a:solidFill>
                  <a:srgbClr val="FDF6DB"/>
                </a:solidFill>
              </a:rPr>
              <a:t>heterogeneous treatment effects  </a:t>
            </a:r>
            <a:endParaRPr lang="en" sz="4000" dirty="0">
              <a:solidFill>
                <a:srgbClr val="FDF6DB"/>
              </a:solidFill>
            </a:endParaRPr>
          </a:p>
        </p:txBody>
      </p:sp>
      <p:sp>
        <p:nvSpPr>
          <p:cNvPr id="4" name="Google Shape;226;p26">
            <a:extLst>
              <a:ext uri="{FF2B5EF4-FFF2-40B4-BE49-F238E27FC236}">
                <a16:creationId xmlns:a16="http://schemas.microsoft.com/office/drawing/2014/main" id="{4662D8F1-656F-F648-9B8A-39C5130B93F5}"/>
              </a:ext>
            </a:extLst>
          </p:cNvPr>
          <p:cNvSpPr txBox="1">
            <a:spLocks/>
          </p:cNvSpPr>
          <p:nvPr/>
        </p:nvSpPr>
        <p:spPr>
          <a:xfrm>
            <a:off x="269833" y="229640"/>
            <a:ext cx="7605851" cy="1606369"/>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800" b="0" dirty="0">
                <a:solidFill>
                  <a:srgbClr val="FDF6DB"/>
                </a:solidFill>
              </a:rPr>
              <a:t>(Reminder)</a:t>
            </a:r>
            <a:endParaRPr lang="en" sz="2800" dirty="0">
              <a:solidFill>
                <a:srgbClr val="FDF6DB"/>
              </a:solidFill>
            </a:endParaRPr>
          </a:p>
        </p:txBody>
      </p:sp>
    </p:spTree>
    <p:extLst>
      <p:ext uri="{BB962C8B-B14F-4D97-AF65-F5344CB8AC3E}">
        <p14:creationId xmlns:p14="http://schemas.microsoft.com/office/powerpoint/2010/main" val="3598237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31</a:t>
            </a:fld>
            <a:endParaRPr dirty="0"/>
          </a:p>
        </p:txBody>
      </p:sp>
      <p:pic>
        <p:nvPicPr>
          <p:cNvPr id="3" name="Picture 2" descr="A close up of a map&#10;&#10;Description automatically generated">
            <a:extLst>
              <a:ext uri="{FF2B5EF4-FFF2-40B4-BE49-F238E27FC236}">
                <a16:creationId xmlns:a16="http://schemas.microsoft.com/office/drawing/2014/main" id="{6B401836-B5A6-B249-ADD7-F5EAC360D333}"/>
              </a:ext>
            </a:extLst>
          </p:cNvPr>
          <p:cNvPicPr>
            <a:picLocks noChangeAspect="1"/>
          </p:cNvPicPr>
          <p:nvPr/>
        </p:nvPicPr>
        <p:blipFill>
          <a:blip r:embed="rId3"/>
          <a:stretch>
            <a:fillRect/>
          </a:stretch>
        </p:blipFill>
        <p:spPr>
          <a:xfrm>
            <a:off x="0" y="0"/>
            <a:ext cx="5402558" cy="5143500"/>
          </a:xfrm>
          <a:prstGeom prst="rect">
            <a:avLst/>
          </a:prstGeom>
        </p:spPr>
      </p:pic>
      <p:sp>
        <p:nvSpPr>
          <p:cNvPr id="6" name="Google Shape;226;p26">
            <a:extLst>
              <a:ext uri="{FF2B5EF4-FFF2-40B4-BE49-F238E27FC236}">
                <a16:creationId xmlns:a16="http://schemas.microsoft.com/office/drawing/2014/main" id="{A2BF3E88-BC8B-0D48-942E-A5A762FEFCF1}"/>
              </a:ext>
            </a:extLst>
          </p:cNvPr>
          <p:cNvSpPr txBox="1">
            <a:spLocks/>
          </p:cNvSpPr>
          <p:nvPr/>
        </p:nvSpPr>
        <p:spPr>
          <a:xfrm>
            <a:off x="5572946" y="242922"/>
            <a:ext cx="3255743" cy="4657655"/>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dirty="0">
                <a:solidFill>
                  <a:srgbClr val="FDF6DB"/>
                </a:solidFill>
              </a:rPr>
              <a:t>Conditional Average Treatment effect on the Treated (CATT) for different covariates. </a:t>
            </a:r>
          </a:p>
          <a:p>
            <a:pPr algn="l"/>
            <a:endParaRPr lang="en-US" b="0" dirty="0">
              <a:solidFill>
                <a:srgbClr val="FDF6DB"/>
              </a:solidFill>
            </a:endParaRPr>
          </a:p>
          <a:p>
            <a:pPr algn="l"/>
            <a:r>
              <a:rPr lang="en-US" b="0" dirty="0">
                <a:solidFill>
                  <a:schemeClr val="bg1">
                    <a:lumMod val="65000"/>
                  </a:schemeClr>
                </a:solidFill>
              </a:rPr>
              <a:t>The solid lines represent the true treatment effect as it varies with the covariates</a:t>
            </a:r>
          </a:p>
          <a:p>
            <a:pPr algn="l"/>
            <a:endParaRPr lang="en-US" sz="2800" b="0" dirty="0">
              <a:solidFill>
                <a:schemeClr val="bg1">
                  <a:lumMod val="65000"/>
                </a:schemeClr>
              </a:solidFill>
            </a:endParaRPr>
          </a:p>
          <a:p>
            <a:pPr algn="l"/>
            <a:r>
              <a:rPr lang="en-US" b="0" dirty="0">
                <a:solidFill>
                  <a:schemeClr val="bg1">
                    <a:lumMod val="65000"/>
                  </a:schemeClr>
                </a:solidFill>
              </a:rPr>
              <a:t>The dotted lines represent the marginal 95% posterior intervals for the treatment effect at each covariate value from a treated observation.</a:t>
            </a:r>
          </a:p>
          <a:p>
            <a:pPr algn="l"/>
            <a:endParaRPr lang="en-US" sz="2800" b="0" dirty="0">
              <a:solidFill>
                <a:srgbClr val="FDF6DB"/>
              </a:solidFill>
            </a:endParaRPr>
          </a:p>
          <a:p>
            <a:pPr algn="l"/>
            <a:r>
              <a:rPr lang="en-US" sz="2800" b="0" dirty="0">
                <a:solidFill>
                  <a:srgbClr val="FDF6DB"/>
                </a:solidFill>
              </a:rPr>
              <a:t>THM: </a:t>
            </a:r>
            <a:r>
              <a:rPr lang="en-US" b="0" dirty="0">
                <a:solidFill>
                  <a:srgbClr val="FDF6DB"/>
                </a:solidFill>
              </a:rPr>
              <a:t>important improvement in the ATT of carry-ins with y-coordinates over 60 feet. </a:t>
            </a:r>
            <a:endParaRPr lang="en-US" sz="2800" b="0" dirty="0">
              <a:solidFill>
                <a:srgbClr val="FDF6DB"/>
              </a:solidFill>
            </a:endParaRPr>
          </a:p>
          <a:p>
            <a:pPr algn="l"/>
            <a:endParaRPr lang="en" sz="2800" dirty="0">
              <a:solidFill>
                <a:srgbClr val="FDF6DB"/>
              </a:solidFill>
            </a:endParaRPr>
          </a:p>
        </p:txBody>
      </p:sp>
    </p:spTree>
    <p:extLst>
      <p:ext uri="{BB962C8B-B14F-4D97-AF65-F5344CB8AC3E}">
        <p14:creationId xmlns:p14="http://schemas.microsoft.com/office/powerpoint/2010/main" val="2044446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32</a:t>
            </a:fld>
            <a:endParaRPr/>
          </a:p>
        </p:txBody>
      </p:sp>
      <p:pic>
        <p:nvPicPr>
          <p:cNvPr id="3" name="Picture 2" descr="A screenshot of a cell phone&#10;&#10;Description automatically generated">
            <a:extLst>
              <a:ext uri="{FF2B5EF4-FFF2-40B4-BE49-F238E27FC236}">
                <a16:creationId xmlns:a16="http://schemas.microsoft.com/office/drawing/2014/main" id="{6748AE7C-9CEE-384C-81F7-32D2114CEC34}"/>
              </a:ext>
            </a:extLst>
          </p:cNvPr>
          <p:cNvPicPr>
            <a:picLocks noChangeAspect="1"/>
          </p:cNvPicPr>
          <p:nvPr/>
        </p:nvPicPr>
        <p:blipFill>
          <a:blip r:embed="rId3"/>
          <a:stretch>
            <a:fillRect/>
          </a:stretch>
        </p:blipFill>
        <p:spPr>
          <a:xfrm>
            <a:off x="836668" y="1216353"/>
            <a:ext cx="7302500" cy="1460500"/>
          </a:xfrm>
          <a:prstGeom prst="rect">
            <a:avLst/>
          </a:prstGeom>
        </p:spPr>
      </p:pic>
      <p:sp>
        <p:nvSpPr>
          <p:cNvPr id="8" name="Google Shape;226;p26">
            <a:extLst>
              <a:ext uri="{FF2B5EF4-FFF2-40B4-BE49-F238E27FC236}">
                <a16:creationId xmlns:a16="http://schemas.microsoft.com/office/drawing/2014/main" id="{AD57E452-B581-7A4A-8E87-7330CEA74BB4}"/>
              </a:ext>
            </a:extLst>
          </p:cNvPr>
          <p:cNvSpPr txBox="1">
            <a:spLocks/>
          </p:cNvSpPr>
          <p:nvPr/>
        </p:nvSpPr>
        <p:spPr>
          <a:xfrm>
            <a:off x="836668" y="2830951"/>
            <a:ext cx="7302500" cy="1606369"/>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800" b="0" dirty="0">
                <a:solidFill>
                  <a:srgbClr val="FDF6DB"/>
                </a:solidFill>
              </a:rPr>
              <a:t>Comparing defensemen to forwards, it is approximately 20% more beneficial for a forward to carry it in</a:t>
            </a:r>
            <a:endParaRPr lang="en" sz="2800" dirty="0">
              <a:solidFill>
                <a:srgbClr val="FDF6DB"/>
              </a:solidFill>
            </a:endParaRPr>
          </a:p>
        </p:txBody>
      </p:sp>
    </p:spTree>
    <p:extLst>
      <p:ext uri="{BB962C8B-B14F-4D97-AF65-F5344CB8AC3E}">
        <p14:creationId xmlns:p14="http://schemas.microsoft.com/office/powerpoint/2010/main" val="10926538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33</a:t>
            </a:fld>
            <a:endParaRPr/>
          </a:p>
        </p:txBody>
      </p:sp>
      <p:pic>
        <p:nvPicPr>
          <p:cNvPr id="6" name="Picture 5" descr="A screenshot of a cell phone&#10;&#10;Description automatically generated">
            <a:extLst>
              <a:ext uri="{FF2B5EF4-FFF2-40B4-BE49-F238E27FC236}">
                <a16:creationId xmlns:a16="http://schemas.microsoft.com/office/drawing/2014/main" id="{E58E47E0-2C88-6D45-B89D-7E73F2DA3E14}"/>
              </a:ext>
            </a:extLst>
          </p:cNvPr>
          <p:cNvPicPr>
            <a:picLocks noChangeAspect="1"/>
          </p:cNvPicPr>
          <p:nvPr/>
        </p:nvPicPr>
        <p:blipFill>
          <a:blip r:embed="rId3"/>
          <a:stretch>
            <a:fillRect/>
          </a:stretch>
        </p:blipFill>
        <p:spPr>
          <a:xfrm>
            <a:off x="1456973" y="716901"/>
            <a:ext cx="6230054" cy="3884337"/>
          </a:xfrm>
          <a:prstGeom prst="rect">
            <a:avLst/>
          </a:prstGeom>
        </p:spPr>
      </p:pic>
    </p:spTree>
    <p:extLst>
      <p:ext uri="{BB962C8B-B14F-4D97-AF65-F5344CB8AC3E}">
        <p14:creationId xmlns:p14="http://schemas.microsoft.com/office/powerpoint/2010/main" val="33567117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34</a:t>
            </a:fld>
            <a:endParaRPr/>
          </a:p>
        </p:txBody>
      </p:sp>
      <p:pic>
        <p:nvPicPr>
          <p:cNvPr id="4" name="Picture 3" descr="A picture containing animal&#10;&#10;Description automatically generated">
            <a:extLst>
              <a:ext uri="{FF2B5EF4-FFF2-40B4-BE49-F238E27FC236}">
                <a16:creationId xmlns:a16="http://schemas.microsoft.com/office/drawing/2014/main" id="{549C31BF-2D72-3242-B2E0-23A9B4AFC5A5}"/>
              </a:ext>
            </a:extLst>
          </p:cNvPr>
          <p:cNvPicPr>
            <a:picLocks noChangeAspect="1"/>
          </p:cNvPicPr>
          <p:nvPr/>
        </p:nvPicPr>
        <p:blipFill>
          <a:blip r:embed="rId3"/>
          <a:stretch>
            <a:fillRect/>
          </a:stretch>
        </p:blipFill>
        <p:spPr>
          <a:xfrm>
            <a:off x="654857" y="0"/>
            <a:ext cx="7798568" cy="5143500"/>
          </a:xfrm>
          <a:prstGeom prst="rect">
            <a:avLst/>
          </a:prstGeom>
        </p:spPr>
      </p:pic>
      <p:sp>
        <p:nvSpPr>
          <p:cNvPr id="5" name="Triangle 4">
            <a:extLst>
              <a:ext uri="{FF2B5EF4-FFF2-40B4-BE49-F238E27FC236}">
                <a16:creationId xmlns:a16="http://schemas.microsoft.com/office/drawing/2014/main" id="{9914701E-C433-E146-B371-9A1124D816BA}"/>
              </a:ext>
            </a:extLst>
          </p:cNvPr>
          <p:cNvSpPr/>
          <p:nvPr/>
        </p:nvSpPr>
        <p:spPr>
          <a:xfrm>
            <a:off x="1813161" y="466862"/>
            <a:ext cx="170724" cy="168165"/>
          </a:xfrm>
          <a:prstGeom prst="triangl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50000"/>
                </a:schemeClr>
              </a:solidFill>
            </a:endParaRPr>
          </a:p>
        </p:txBody>
      </p:sp>
      <p:sp>
        <p:nvSpPr>
          <p:cNvPr id="10" name="Triangle 9">
            <a:extLst>
              <a:ext uri="{FF2B5EF4-FFF2-40B4-BE49-F238E27FC236}">
                <a16:creationId xmlns:a16="http://schemas.microsoft.com/office/drawing/2014/main" id="{8713532E-FBED-AC4D-9469-C58911E94263}"/>
              </a:ext>
            </a:extLst>
          </p:cNvPr>
          <p:cNvSpPr/>
          <p:nvPr/>
        </p:nvSpPr>
        <p:spPr>
          <a:xfrm>
            <a:off x="5727902" y="347683"/>
            <a:ext cx="178676" cy="168165"/>
          </a:xfrm>
          <a:prstGeom prst="triangl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riangle 10">
            <a:extLst>
              <a:ext uri="{FF2B5EF4-FFF2-40B4-BE49-F238E27FC236}">
                <a16:creationId xmlns:a16="http://schemas.microsoft.com/office/drawing/2014/main" id="{1AF9EA4D-72E1-E941-9D13-8F2A75547C1C}"/>
              </a:ext>
            </a:extLst>
          </p:cNvPr>
          <p:cNvSpPr/>
          <p:nvPr/>
        </p:nvSpPr>
        <p:spPr>
          <a:xfrm rot="10800000">
            <a:off x="5760211" y="4072757"/>
            <a:ext cx="178676" cy="168165"/>
          </a:xfrm>
          <a:prstGeom prst="triangl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9AA1F1B-BB04-B844-AEEA-3ABEE33AF492}"/>
              </a:ext>
            </a:extLst>
          </p:cNvPr>
          <p:cNvSpPr txBox="1"/>
          <p:nvPr/>
        </p:nvSpPr>
        <p:spPr>
          <a:xfrm>
            <a:off x="1983885" y="412444"/>
            <a:ext cx="1278555" cy="276999"/>
          </a:xfrm>
          <a:prstGeom prst="rect">
            <a:avLst/>
          </a:prstGeom>
          <a:noFill/>
        </p:spPr>
        <p:txBody>
          <a:bodyPr wrap="square" rtlCol="0">
            <a:spAutoFit/>
          </a:bodyPr>
          <a:lstStyle/>
          <a:p>
            <a:r>
              <a:rPr lang="en-US" sz="1200" b="1" dirty="0">
                <a:solidFill>
                  <a:schemeClr val="bg1">
                    <a:lumMod val="50000"/>
                  </a:schemeClr>
                </a:solidFill>
              </a:rPr>
              <a:t>more benefit</a:t>
            </a:r>
          </a:p>
        </p:txBody>
      </p:sp>
      <p:sp>
        <p:nvSpPr>
          <p:cNvPr id="14" name="Triangle 13">
            <a:extLst>
              <a:ext uri="{FF2B5EF4-FFF2-40B4-BE49-F238E27FC236}">
                <a16:creationId xmlns:a16="http://schemas.microsoft.com/office/drawing/2014/main" id="{F0A44914-79BE-AF45-86D5-9E6BDAEA0D39}"/>
              </a:ext>
            </a:extLst>
          </p:cNvPr>
          <p:cNvSpPr/>
          <p:nvPr/>
        </p:nvSpPr>
        <p:spPr>
          <a:xfrm rot="10800000">
            <a:off x="1760673" y="4001724"/>
            <a:ext cx="178676" cy="168165"/>
          </a:xfrm>
          <a:prstGeom prst="triangle">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1D0CF4D-EEE7-B741-A0DC-526363DC22FA}"/>
              </a:ext>
            </a:extLst>
          </p:cNvPr>
          <p:cNvSpPr txBox="1"/>
          <p:nvPr/>
        </p:nvSpPr>
        <p:spPr>
          <a:xfrm>
            <a:off x="1902499" y="3934258"/>
            <a:ext cx="1278555" cy="276999"/>
          </a:xfrm>
          <a:prstGeom prst="rect">
            <a:avLst/>
          </a:prstGeom>
          <a:noFill/>
        </p:spPr>
        <p:txBody>
          <a:bodyPr wrap="square" rtlCol="0">
            <a:spAutoFit/>
          </a:bodyPr>
          <a:lstStyle/>
          <a:p>
            <a:r>
              <a:rPr lang="en-US" sz="1200" b="1" dirty="0">
                <a:solidFill>
                  <a:schemeClr val="bg1">
                    <a:lumMod val="50000"/>
                  </a:schemeClr>
                </a:solidFill>
              </a:rPr>
              <a:t>less benefit</a:t>
            </a:r>
          </a:p>
        </p:txBody>
      </p:sp>
      <p:sp>
        <p:nvSpPr>
          <p:cNvPr id="16" name="TextBox 15">
            <a:extLst>
              <a:ext uri="{FF2B5EF4-FFF2-40B4-BE49-F238E27FC236}">
                <a16:creationId xmlns:a16="http://schemas.microsoft.com/office/drawing/2014/main" id="{38ED4A2C-5B5B-B045-9AB0-F305FA347DC3}"/>
              </a:ext>
            </a:extLst>
          </p:cNvPr>
          <p:cNvSpPr txBox="1"/>
          <p:nvPr/>
        </p:nvSpPr>
        <p:spPr>
          <a:xfrm>
            <a:off x="5866512" y="256247"/>
            <a:ext cx="1278555" cy="646331"/>
          </a:xfrm>
          <a:prstGeom prst="rect">
            <a:avLst/>
          </a:prstGeom>
          <a:noFill/>
        </p:spPr>
        <p:txBody>
          <a:bodyPr wrap="square" rtlCol="0">
            <a:spAutoFit/>
          </a:bodyPr>
          <a:lstStyle/>
          <a:p>
            <a:r>
              <a:rPr lang="en-US" sz="1200" b="1" dirty="0">
                <a:solidFill>
                  <a:schemeClr val="bg1">
                    <a:lumMod val="50000"/>
                  </a:schemeClr>
                </a:solidFill>
              </a:rPr>
              <a:t>Better to carry in against these teams</a:t>
            </a:r>
          </a:p>
        </p:txBody>
      </p:sp>
      <p:sp>
        <p:nvSpPr>
          <p:cNvPr id="17" name="TextBox 16">
            <a:extLst>
              <a:ext uri="{FF2B5EF4-FFF2-40B4-BE49-F238E27FC236}">
                <a16:creationId xmlns:a16="http://schemas.microsoft.com/office/drawing/2014/main" id="{ACB7C66B-5D01-C043-9C7F-95AEFBC21B5B}"/>
              </a:ext>
            </a:extLst>
          </p:cNvPr>
          <p:cNvSpPr txBox="1"/>
          <p:nvPr/>
        </p:nvSpPr>
        <p:spPr>
          <a:xfrm>
            <a:off x="5962946" y="4001724"/>
            <a:ext cx="1278555" cy="276999"/>
          </a:xfrm>
          <a:prstGeom prst="rect">
            <a:avLst/>
          </a:prstGeom>
          <a:noFill/>
        </p:spPr>
        <p:txBody>
          <a:bodyPr wrap="square" rtlCol="0">
            <a:spAutoFit/>
          </a:bodyPr>
          <a:lstStyle/>
          <a:p>
            <a:r>
              <a:rPr lang="en-US" sz="1200" b="1" dirty="0">
                <a:solidFill>
                  <a:schemeClr val="bg1">
                    <a:lumMod val="50000"/>
                  </a:schemeClr>
                </a:solidFill>
              </a:rPr>
              <a:t>worse </a:t>
            </a:r>
          </a:p>
        </p:txBody>
      </p:sp>
    </p:spTree>
    <p:extLst>
      <p:ext uri="{BB962C8B-B14F-4D97-AF65-F5344CB8AC3E}">
        <p14:creationId xmlns:p14="http://schemas.microsoft.com/office/powerpoint/2010/main" val="3215301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P spid="11" grpId="0" animBg="1"/>
      <p:bldP spid="6" grpId="0"/>
      <p:bldP spid="14" grpId="0" animBg="1"/>
      <p:bldP spid="15" grpId="0"/>
      <p:bldP spid="16" grpId="0"/>
      <p:bldP spid="1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EF245-3A71-1245-8CF3-87F619CBCED2}"/>
              </a:ext>
            </a:extLst>
          </p:cNvPr>
          <p:cNvSpPr>
            <a:spLocks noGrp="1"/>
          </p:cNvSpPr>
          <p:nvPr>
            <p:ph type="title"/>
          </p:nvPr>
        </p:nvSpPr>
        <p:spPr>
          <a:xfrm>
            <a:off x="216872" y="1025940"/>
            <a:ext cx="1643826" cy="3091500"/>
          </a:xfrm>
        </p:spPr>
        <p:txBody>
          <a:bodyPr/>
          <a:lstStyle/>
          <a:p>
            <a:r>
              <a:rPr lang="en-US" sz="2800" dirty="0"/>
              <a:t>Next Directions</a:t>
            </a:r>
          </a:p>
        </p:txBody>
      </p:sp>
      <p:sp>
        <p:nvSpPr>
          <p:cNvPr id="3" name="Text Placeholder 2">
            <a:extLst>
              <a:ext uri="{FF2B5EF4-FFF2-40B4-BE49-F238E27FC236}">
                <a16:creationId xmlns:a16="http://schemas.microsoft.com/office/drawing/2014/main" id="{59346077-88DE-D64F-8A04-6307F7CCA8F3}"/>
              </a:ext>
            </a:extLst>
          </p:cNvPr>
          <p:cNvSpPr>
            <a:spLocks noGrp="1"/>
          </p:cNvSpPr>
          <p:nvPr>
            <p:ph type="body" idx="1"/>
          </p:nvPr>
        </p:nvSpPr>
        <p:spPr>
          <a:xfrm>
            <a:off x="1581477" y="940939"/>
            <a:ext cx="5345700" cy="3091500"/>
          </a:xfrm>
        </p:spPr>
        <p:txBody>
          <a:bodyPr/>
          <a:lstStyle/>
          <a:p>
            <a:pPr lvl="1"/>
            <a:r>
              <a:rPr lang="en-US" dirty="0"/>
              <a:t>Continue to explore team-level effects</a:t>
            </a:r>
          </a:p>
          <a:p>
            <a:pPr lvl="1"/>
            <a:r>
              <a:rPr lang="en-US" dirty="0"/>
              <a:t>Account for more confounders</a:t>
            </a:r>
          </a:p>
          <a:p>
            <a:pPr lvl="2"/>
            <a:r>
              <a:rPr lang="en-US" dirty="0"/>
              <a:t>Location of entry players pre-zone entry</a:t>
            </a:r>
          </a:p>
          <a:p>
            <a:pPr lvl="2"/>
            <a:r>
              <a:rPr lang="en-US" dirty="0"/>
              <a:t>Location of opposing players pre- and post-entry</a:t>
            </a:r>
          </a:p>
          <a:p>
            <a:pPr lvl="2"/>
            <a:r>
              <a:rPr lang="en-US" dirty="0"/>
              <a:t>And more! </a:t>
            </a:r>
          </a:p>
        </p:txBody>
      </p:sp>
      <p:sp>
        <p:nvSpPr>
          <p:cNvPr id="4" name="Slide Number Placeholder 3">
            <a:extLst>
              <a:ext uri="{FF2B5EF4-FFF2-40B4-BE49-F238E27FC236}">
                <a16:creationId xmlns:a16="http://schemas.microsoft.com/office/drawing/2014/main" id="{E09142CA-E580-754E-B95D-94248B9FD17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35</a:t>
            </a:fld>
            <a:endParaRPr lang="en"/>
          </a:p>
        </p:txBody>
      </p:sp>
    </p:spTree>
    <p:extLst>
      <p:ext uri="{BB962C8B-B14F-4D97-AF65-F5344CB8AC3E}">
        <p14:creationId xmlns:p14="http://schemas.microsoft.com/office/powerpoint/2010/main" val="18751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A2AEB-5B37-3F49-BE20-11D4457586AA}"/>
              </a:ext>
            </a:extLst>
          </p:cNvPr>
          <p:cNvSpPr>
            <a:spLocks noGrp="1"/>
          </p:cNvSpPr>
          <p:nvPr>
            <p:ph type="title"/>
          </p:nvPr>
        </p:nvSpPr>
        <p:spPr/>
        <p:txBody>
          <a:bodyPr/>
          <a:lstStyle/>
          <a:p>
            <a:r>
              <a:rPr lang="en-US" dirty="0"/>
              <a:t>FINAL THOUGHTS</a:t>
            </a:r>
          </a:p>
        </p:txBody>
      </p:sp>
      <p:sp>
        <p:nvSpPr>
          <p:cNvPr id="3" name="Text Placeholder 2">
            <a:extLst>
              <a:ext uri="{FF2B5EF4-FFF2-40B4-BE49-F238E27FC236}">
                <a16:creationId xmlns:a16="http://schemas.microsoft.com/office/drawing/2014/main" id="{4166FA1A-1789-374B-BBA1-76057F7B6119}"/>
              </a:ext>
            </a:extLst>
          </p:cNvPr>
          <p:cNvSpPr>
            <a:spLocks noGrp="1"/>
          </p:cNvSpPr>
          <p:nvPr>
            <p:ph type="body" idx="1"/>
          </p:nvPr>
        </p:nvSpPr>
        <p:spPr/>
        <p:txBody>
          <a:bodyPr/>
          <a:lstStyle/>
          <a:p>
            <a:r>
              <a:rPr lang="en-US" dirty="0"/>
              <a:t>Prediction and causation are different; we endeavored to do the latter</a:t>
            </a:r>
          </a:p>
          <a:p>
            <a:r>
              <a:rPr lang="en-US" dirty="0"/>
              <a:t>Causal inference is really hard </a:t>
            </a:r>
          </a:p>
          <a:p>
            <a:r>
              <a:rPr lang="en-US" dirty="0"/>
              <a:t>It’s very difficult to estimate causal effects from observational data (i.e. non-experimental) </a:t>
            </a:r>
          </a:p>
          <a:p>
            <a:r>
              <a:rPr lang="en-US" dirty="0"/>
              <a:t>Causal conclusions should be regarded as tentative</a:t>
            </a:r>
          </a:p>
        </p:txBody>
      </p:sp>
      <p:sp>
        <p:nvSpPr>
          <p:cNvPr id="4" name="Slide Number Placeholder 3">
            <a:extLst>
              <a:ext uri="{FF2B5EF4-FFF2-40B4-BE49-F238E27FC236}">
                <a16:creationId xmlns:a16="http://schemas.microsoft.com/office/drawing/2014/main" id="{7B9C5CFA-D1EB-7449-A125-9F47B52DE52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36</a:t>
            </a:fld>
            <a:endParaRPr lang="en"/>
          </a:p>
        </p:txBody>
      </p:sp>
    </p:spTree>
    <p:extLst>
      <p:ext uri="{BB962C8B-B14F-4D97-AF65-F5344CB8AC3E}">
        <p14:creationId xmlns:p14="http://schemas.microsoft.com/office/powerpoint/2010/main" val="892477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37</a:t>
            </a:fld>
            <a:endParaRPr/>
          </a:p>
        </p:txBody>
      </p:sp>
      <p:sp>
        <p:nvSpPr>
          <p:cNvPr id="5" name="Google Shape;226;p26">
            <a:extLst>
              <a:ext uri="{FF2B5EF4-FFF2-40B4-BE49-F238E27FC236}">
                <a16:creationId xmlns:a16="http://schemas.microsoft.com/office/drawing/2014/main" id="{C6877011-22F2-2049-8FEC-337B1306546B}"/>
              </a:ext>
            </a:extLst>
          </p:cNvPr>
          <p:cNvSpPr txBox="1">
            <a:spLocks/>
          </p:cNvSpPr>
          <p:nvPr/>
        </p:nvSpPr>
        <p:spPr>
          <a:xfrm>
            <a:off x="-1725507" y="319107"/>
            <a:ext cx="7382026" cy="1149184"/>
          </a:xfrm>
          <a:prstGeom prst="rect">
            <a:avLst/>
          </a:prstGeom>
          <a:noFill/>
          <a:ln>
            <a:noFill/>
          </a:ln>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 sz="5400" dirty="0">
                <a:solidFill>
                  <a:srgbClr val="19356B"/>
                </a:solidFill>
              </a:rPr>
              <a:t>Thank you!</a:t>
            </a:r>
          </a:p>
          <a:p>
            <a:pPr algn="ctr"/>
            <a:endParaRPr lang="en" sz="4000" dirty="0">
              <a:solidFill>
                <a:srgbClr val="FDF6DB"/>
              </a:solidFill>
            </a:endParaRPr>
          </a:p>
        </p:txBody>
      </p:sp>
      <p:pic>
        <p:nvPicPr>
          <p:cNvPr id="18" name="Picture 17" descr="A close up of a logo&#10;&#10;Description automatically generated">
            <a:extLst>
              <a:ext uri="{FF2B5EF4-FFF2-40B4-BE49-F238E27FC236}">
                <a16:creationId xmlns:a16="http://schemas.microsoft.com/office/drawing/2014/main" id="{99D18BCE-6B07-D54E-AAAF-C718CC34683D}"/>
              </a:ext>
            </a:extLst>
          </p:cNvPr>
          <p:cNvPicPr>
            <a:picLocks noChangeAspect="1"/>
          </p:cNvPicPr>
          <p:nvPr/>
        </p:nvPicPr>
        <p:blipFill>
          <a:blip r:embed="rId3"/>
          <a:stretch>
            <a:fillRect/>
          </a:stretch>
        </p:blipFill>
        <p:spPr>
          <a:xfrm>
            <a:off x="3815596" y="2676868"/>
            <a:ext cx="978704" cy="711191"/>
          </a:xfrm>
          <a:prstGeom prst="rect">
            <a:avLst/>
          </a:prstGeom>
        </p:spPr>
      </p:pic>
      <p:pic>
        <p:nvPicPr>
          <p:cNvPr id="20" name="Picture 19" descr="A picture containing drawing&#10;&#10;Description automatically generated">
            <a:extLst>
              <a:ext uri="{FF2B5EF4-FFF2-40B4-BE49-F238E27FC236}">
                <a16:creationId xmlns:a16="http://schemas.microsoft.com/office/drawing/2014/main" id="{994BE8FF-F27E-CF48-917C-B01B7ADECE11}"/>
              </a:ext>
            </a:extLst>
          </p:cNvPr>
          <p:cNvPicPr>
            <a:picLocks noChangeAspect="1"/>
          </p:cNvPicPr>
          <p:nvPr/>
        </p:nvPicPr>
        <p:blipFill>
          <a:blip r:embed="rId4"/>
          <a:stretch>
            <a:fillRect/>
          </a:stretch>
        </p:blipFill>
        <p:spPr>
          <a:xfrm>
            <a:off x="4002516" y="1889886"/>
            <a:ext cx="604865" cy="604865"/>
          </a:xfrm>
          <a:prstGeom prst="rect">
            <a:avLst/>
          </a:prstGeom>
          <a:solidFill>
            <a:schemeClr val="bg1"/>
          </a:solidFill>
        </p:spPr>
      </p:pic>
      <p:sp>
        <p:nvSpPr>
          <p:cNvPr id="23" name="Google Shape;226;p26">
            <a:extLst>
              <a:ext uri="{FF2B5EF4-FFF2-40B4-BE49-F238E27FC236}">
                <a16:creationId xmlns:a16="http://schemas.microsoft.com/office/drawing/2014/main" id="{2620A220-72B9-CD4D-A90A-8B0406E2900C}"/>
              </a:ext>
            </a:extLst>
          </p:cNvPr>
          <p:cNvSpPr txBox="1">
            <a:spLocks/>
          </p:cNvSpPr>
          <p:nvPr/>
        </p:nvSpPr>
        <p:spPr>
          <a:xfrm>
            <a:off x="3721395" y="1992375"/>
            <a:ext cx="6305108" cy="427039"/>
          </a:xfrm>
          <a:prstGeom prst="rect">
            <a:avLst/>
          </a:prstGeom>
          <a:noFill/>
          <a:ln>
            <a:noFill/>
          </a:ln>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2000" dirty="0" err="1">
                <a:solidFill>
                  <a:srgbClr val="19356B"/>
                </a:solidFill>
              </a:rPr>
              <a:t>github.com</a:t>
            </a:r>
            <a:r>
              <a:rPr lang="en-US" sz="2000" dirty="0">
                <a:solidFill>
                  <a:srgbClr val="19356B"/>
                </a:solidFill>
              </a:rPr>
              <a:t>/</a:t>
            </a:r>
            <a:r>
              <a:rPr lang="en-US" sz="2000" dirty="0" err="1">
                <a:solidFill>
                  <a:srgbClr val="19356B"/>
                </a:solidFill>
              </a:rPr>
              <a:t>asmae-toumi</a:t>
            </a:r>
            <a:r>
              <a:rPr lang="en-US" sz="2000" dirty="0">
                <a:solidFill>
                  <a:srgbClr val="19356B"/>
                </a:solidFill>
              </a:rPr>
              <a:t>/zone-entries</a:t>
            </a:r>
            <a:endParaRPr lang="en" sz="2000" dirty="0">
              <a:solidFill>
                <a:srgbClr val="FDF6DB"/>
              </a:solidFill>
            </a:endParaRPr>
          </a:p>
        </p:txBody>
      </p:sp>
      <p:sp>
        <p:nvSpPr>
          <p:cNvPr id="24" name="Google Shape;226;p26">
            <a:extLst>
              <a:ext uri="{FF2B5EF4-FFF2-40B4-BE49-F238E27FC236}">
                <a16:creationId xmlns:a16="http://schemas.microsoft.com/office/drawing/2014/main" id="{E1E0EAF9-07CD-B44D-BD45-0205C0419FC0}"/>
              </a:ext>
            </a:extLst>
          </p:cNvPr>
          <p:cNvSpPr txBox="1">
            <a:spLocks/>
          </p:cNvSpPr>
          <p:nvPr/>
        </p:nvSpPr>
        <p:spPr>
          <a:xfrm>
            <a:off x="4571999" y="2712154"/>
            <a:ext cx="2169041" cy="427039"/>
          </a:xfrm>
          <a:prstGeom prst="rect">
            <a:avLst/>
          </a:prstGeom>
          <a:noFill/>
          <a:ln>
            <a:noFill/>
          </a:ln>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 sz="2000" dirty="0">
                <a:solidFill>
                  <a:srgbClr val="19356B"/>
                </a:solidFill>
              </a:rPr>
              <a:t>@</a:t>
            </a:r>
            <a:r>
              <a:rPr lang="en" sz="2000" dirty="0" err="1">
                <a:solidFill>
                  <a:srgbClr val="19356B"/>
                </a:solidFill>
              </a:rPr>
              <a:t>asmae_toumi</a:t>
            </a:r>
            <a:endParaRPr lang="en" sz="2000" dirty="0">
              <a:solidFill>
                <a:srgbClr val="19356B"/>
              </a:solidFill>
            </a:endParaRPr>
          </a:p>
        </p:txBody>
      </p:sp>
      <p:pic>
        <p:nvPicPr>
          <p:cNvPr id="25" name="Picture 24" descr="A picture containing black, drawing&#10;&#10;Description automatically generated">
            <a:extLst>
              <a:ext uri="{FF2B5EF4-FFF2-40B4-BE49-F238E27FC236}">
                <a16:creationId xmlns:a16="http://schemas.microsoft.com/office/drawing/2014/main" id="{66F73FAF-E031-454A-BEA7-A68910B76547}"/>
              </a:ext>
            </a:extLst>
          </p:cNvPr>
          <p:cNvPicPr>
            <a:picLocks noChangeAspect="1"/>
          </p:cNvPicPr>
          <p:nvPr/>
        </p:nvPicPr>
        <p:blipFill>
          <a:blip r:embed="rId5"/>
          <a:stretch>
            <a:fillRect/>
          </a:stretch>
        </p:blipFill>
        <p:spPr>
          <a:xfrm>
            <a:off x="320443" y="1383768"/>
            <a:ext cx="3285495" cy="3148837"/>
          </a:xfrm>
          <a:prstGeom prst="rect">
            <a:avLst/>
          </a:prstGeom>
        </p:spPr>
      </p:pic>
      <p:pic>
        <p:nvPicPr>
          <p:cNvPr id="27" name="Graphic 26" descr="Envelope">
            <a:extLst>
              <a:ext uri="{FF2B5EF4-FFF2-40B4-BE49-F238E27FC236}">
                <a16:creationId xmlns:a16="http://schemas.microsoft.com/office/drawing/2014/main" id="{F6C3642A-6F2E-704E-A132-74F4631E95B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939132" y="3570177"/>
            <a:ext cx="668249" cy="668249"/>
          </a:xfrm>
          <a:prstGeom prst="rect">
            <a:avLst/>
          </a:prstGeom>
        </p:spPr>
      </p:pic>
      <p:sp>
        <p:nvSpPr>
          <p:cNvPr id="29" name="Google Shape;226;p26">
            <a:extLst>
              <a:ext uri="{FF2B5EF4-FFF2-40B4-BE49-F238E27FC236}">
                <a16:creationId xmlns:a16="http://schemas.microsoft.com/office/drawing/2014/main" id="{353A61F9-509D-9E45-BDDA-5FB6F23F00B8}"/>
              </a:ext>
            </a:extLst>
          </p:cNvPr>
          <p:cNvSpPr txBox="1">
            <a:spLocks/>
          </p:cNvSpPr>
          <p:nvPr/>
        </p:nvSpPr>
        <p:spPr>
          <a:xfrm>
            <a:off x="4355053" y="3690781"/>
            <a:ext cx="3349256" cy="427039"/>
          </a:xfrm>
          <a:prstGeom prst="rect">
            <a:avLst/>
          </a:prstGeom>
          <a:noFill/>
          <a:ln>
            <a:noFill/>
          </a:ln>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2000" dirty="0" err="1">
                <a:solidFill>
                  <a:srgbClr val="19356B"/>
                </a:solidFill>
              </a:rPr>
              <a:t>atoumi.cu@gmail.com</a:t>
            </a:r>
            <a:endParaRPr lang="en" sz="2000" dirty="0">
              <a:solidFill>
                <a:srgbClr val="19356B"/>
              </a:solidFill>
            </a:endParaRPr>
          </a:p>
        </p:txBody>
      </p:sp>
      <p:sp>
        <p:nvSpPr>
          <p:cNvPr id="30" name="Google Shape;226;p26">
            <a:extLst>
              <a:ext uri="{FF2B5EF4-FFF2-40B4-BE49-F238E27FC236}">
                <a16:creationId xmlns:a16="http://schemas.microsoft.com/office/drawing/2014/main" id="{2DDCFABA-7177-0C42-AF42-50BC02D26E47}"/>
              </a:ext>
            </a:extLst>
          </p:cNvPr>
          <p:cNvSpPr txBox="1">
            <a:spLocks/>
          </p:cNvSpPr>
          <p:nvPr/>
        </p:nvSpPr>
        <p:spPr>
          <a:xfrm>
            <a:off x="4571999" y="3034406"/>
            <a:ext cx="2169041" cy="427039"/>
          </a:xfrm>
          <a:prstGeom prst="rect">
            <a:avLst/>
          </a:prstGeom>
          <a:noFill/>
          <a:ln>
            <a:noFill/>
          </a:ln>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 sz="2000" dirty="0">
                <a:solidFill>
                  <a:srgbClr val="19356B"/>
                </a:solidFill>
              </a:rPr>
              <a:t>@</a:t>
            </a:r>
            <a:r>
              <a:rPr lang="en" sz="2000" dirty="0" err="1">
                <a:solidFill>
                  <a:srgbClr val="19356B"/>
                </a:solidFill>
              </a:rPr>
              <a:t>StatsbyLopez</a:t>
            </a:r>
            <a:endParaRPr lang="en" sz="2000" dirty="0">
              <a:solidFill>
                <a:srgbClr val="19356B"/>
              </a:solidFill>
            </a:endParaRPr>
          </a:p>
        </p:txBody>
      </p:sp>
    </p:spTree>
    <p:extLst>
      <p:ext uri="{BB962C8B-B14F-4D97-AF65-F5344CB8AC3E}">
        <p14:creationId xmlns:p14="http://schemas.microsoft.com/office/powerpoint/2010/main" val="36351372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291300" y="1026000"/>
            <a:ext cx="1341900" cy="30915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HOW TO USE</a:t>
            </a:r>
            <a:endParaRPr/>
          </a:p>
        </p:txBody>
      </p:sp>
      <p:sp>
        <p:nvSpPr>
          <p:cNvPr id="85" name="Google Shape;85;p13"/>
          <p:cNvSpPr txBox="1">
            <a:spLocks noGrp="1"/>
          </p:cNvSpPr>
          <p:nvPr>
            <p:ph type="sldNum" idx="12"/>
          </p:nvPr>
        </p:nvSpPr>
        <p:spPr>
          <a:xfrm>
            <a:off x="8453425" y="-6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pic>
        <p:nvPicPr>
          <p:cNvPr id="9" name="Online Media 8" descr="Carry in-2-reverse angle-BOS.mp4">
            <a:hlinkClick r:id="" action="ppaction://media"/>
            <a:extLst>
              <a:ext uri="{FF2B5EF4-FFF2-40B4-BE49-F238E27FC236}">
                <a16:creationId xmlns:a16="http://schemas.microsoft.com/office/drawing/2014/main" id="{44296B17-06B8-1A45-893E-DD8FF53BAABD}"/>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13113" y="1268403"/>
            <a:ext cx="4176477" cy="2146245"/>
          </a:xfrm>
          <a:prstGeom prst="rect">
            <a:avLst/>
          </a:prstGeom>
        </p:spPr>
      </p:pic>
      <p:pic>
        <p:nvPicPr>
          <p:cNvPr id="11" name="Online Media 10" descr="Dump-1-NYR.mp4">
            <a:hlinkClick r:id="" action="ppaction://media"/>
            <a:extLst>
              <a:ext uri="{FF2B5EF4-FFF2-40B4-BE49-F238E27FC236}">
                <a16:creationId xmlns:a16="http://schemas.microsoft.com/office/drawing/2014/main" id="{CC6E09A5-19B7-8148-9C38-0C1EDBFF1A4D}"/>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4572000" y="1317268"/>
            <a:ext cx="4176476" cy="2146245"/>
          </a:xfrm>
          <a:prstGeom prst="rect">
            <a:avLst/>
          </a:prstGeom>
        </p:spPr>
      </p:pic>
      <p:sp>
        <p:nvSpPr>
          <p:cNvPr id="17" name="Google Shape;90;p14">
            <a:extLst>
              <a:ext uri="{FF2B5EF4-FFF2-40B4-BE49-F238E27FC236}">
                <a16:creationId xmlns:a16="http://schemas.microsoft.com/office/drawing/2014/main" id="{2AE2154B-3A3B-0044-9CAE-4C7C2AE7854F}"/>
              </a:ext>
            </a:extLst>
          </p:cNvPr>
          <p:cNvSpPr txBox="1">
            <a:spLocks/>
          </p:cNvSpPr>
          <p:nvPr/>
        </p:nvSpPr>
        <p:spPr>
          <a:xfrm>
            <a:off x="213113" y="772848"/>
            <a:ext cx="4730700" cy="3897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400" dirty="0">
                <a:solidFill>
                  <a:srgbClr val="FDF6DA"/>
                </a:solidFill>
              </a:rPr>
              <a:t>Carry-in</a:t>
            </a:r>
          </a:p>
        </p:txBody>
      </p:sp>
      <p:sp>
        <p:nvSpPr>
          <p:cNvPr id="18" name="Google Shape;90;p14">
            <a:extLst>
              <a:ext uri="{FF2B5EF4-FFF2-40B4-BE49-F238E27FC236}">
                <a16:creationId xmlns:a16="http://schemas.microsoft.com/office/drawing/2014/main" id="{966E90A5-456A-504A-90AA-EAFE0A306FC0}"/>
              </a:ext>
            </a:extLst>
          </p:cNvPr>
          <p:cNvSpPr txBox="1">
            <a:spLocks/>
          </p:cNvSpPr>
          <p:nvPr/>
        </p:nvSpPr>
        <p:spPr>
          <a:xfrm>
            <a:off x="4636467" y="825776"/>
            <a:ext cx="4730700" cy="3897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2400" dirty="0">
                <a:solidFill>
                  <a:srgbClr val="FDF6DA"/>
                </a:solidFill>
              </a:rPr>
              <a:t>Dump-in</a:t>
            </a:r>
          </a:p>
        </p:txBody>
      </p:sp>
      <p:sp>
        <p:nvSpPr>
          <p:cNvPr id="12" name="Google Shape;90;p14">
            <a:extLst>
              <a:ext uri="{FF2B5EF4-FFF2-40B4-BE49-F238E27FC236}">
                <a16:creationId xmlns:a16="http://schemas.microsoft.com/office/drawing/2014/main" id="{E5D5258B-2C91-6C47-8E62-270915607E32}"/>
              </a:ext>
            </a:extLst>
          </p:cNvPr>
          <p:cNvSpPr txBox="1">
            <a:spLocks/>
          </p:cNvSpPr>
          <p:nvPr/>
        </p:nvSpPr>
        <p:spPr>
          <a:xfrm>
            <a:off x="7534554" y="4932084"/>
            <a:ext cx="2549942" cy="42271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US" sz="1100" b="0" dirty="0">
                <a:solidFill>
                  <a:schemeClr val="bg1"/>
                </a:solidFill>
                <a:latin typeface="Consolas" panose="020B0609020204030204" pitchFamily="49" charset="0"/>
                <a:ea typeface="Source Sans Pro" panose="020B0503030403020204" pitchFamily="34" charset="0"/>
                <a:cs typeface="Consolas" panose="020B0609020204030204" pitchFamily="49" charset="0"/>
              </a:rPr>
              <a:t>Source: Alison Lukan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4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9"/>
                </p:tgtEl>
              </p:cMediaNode>
            </p:video>
            <p:seq concurrent="1" nextAc="seek">
              <p:cTn id="12" restart="whenNotActive" fill="hold" evtFilter="cancelBubble" nodeType="interactiveSeq">
                <p:stCondLst>
                  <p:cond evt="onClick" delay="0">
                    <p:tgtEl>
                      <p:spTgt spid="9"/>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9"/>
                                        </p:tgtEl>
                                      </p:cBhvr>
                                    </p:cmd>
                                  </p:childTnLst>
                                </p:cTn>
                              </p:par>
                            </p:childTnLst>
                          </p:cTn>
                        </p:par>
                      </p:childTnLst>
                    </p:cTn>
                  </p:par>
                </p:childTnLst>
              </p:cTn>
              <p:nextCondLst>
                <p:cond evt="onClick" delay="0">
                  <p:tgtEl>
                    <p:spTgt spid="9"/>
                  </p:tgtEl>
                </p:cond>
              </p:nextCondLst>
            </p:seq>
            <p:video>
              <p:cMediaNode vol="80000">
                <p:cTn id="17" fill="hold" display="0">
                  <p:stCondLst>
                    <p:cond delay="indefinite"/>
                  </p:stCondLst>
                </p:cTn>
                <p:tgtEl>
                  <p:spTgt spid="11"/>
                </p:tgtEl>
              </p:cMediaNode>
            </p:video>
            <p:seq concurrent="1" nextAc="seek">
              <p:cTn id="18" restart="whenNotActive" fill="hold" evtFilter="cancelBubble" nodeType="interactiveSeq">
                <p:stCondLst>
                  <p:cond evt="onClick" delay="0">
                    <p:tgtEl>
                      <p:spTgt spid="11"/>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5" name="Google Shape;105;p16"/>
          <p:cNvSpPr txBox="1">
            <a:spLocks noGrp="1"/>
          </p:cNvSpPr>
          <p:nvPr>
            <p:ph type="body" idx="1"/>
          </p:nvPr>
        </p:nvSpPr>
        <p:spPr>
          <a:xfrm>
            <a:off x="1983364" y="797154"/>
            <a:ext cx="6320822" cy="3422581"/>
          </a:xfrm>
          <a:prstGeom prst="rect">
            <a:avLst/>
          </a:prstGeom>
        </p:spPr>
        <p:txBody>
          <a:bodyPr spcFirstLastPara="1" wrap="square" lIns="0" tIns="0" rIns="0" bIns="0" anchor="ctr" anchorCtr="0">
            <a:noAutofit/>
          </a:bodyPr>
          <a:lstStyle/>
          <a:p>
            <a:pPr marL="0" lvl="0" indent="0">
              <a:spcAft>
                <a:spcPts val="800"/>
              </a:spcAft>
              <a:buNone/>
            </a:pPr>
            <a:r>
              <a:rPr lang="en-US" sz="2200" dirty="0">
                <a:solidFill>
                  <a:srgbClr val="FDF6DB"/>
                </a:solidFill>
              </a:rPr>
              <a:t>Every data set collected showed </a:t>
            </a:r>
            <a:r>
              <a:rPr lang="en-US" sz="2200" dirty="0">
                <a:highlight>
                  <a:srgbClr val="FDF6DB"/>
                </a:highlight>
              </a:rPr>
              <a:t>entries with possession being more than twice as effective as dump-ins </a:t>
            </a:r>
            <a:r>
              <a:rPr lang="en-US" sz="2200" dirty="0">
                <a:solidFill>
                  <a:srgbClr val="FDF6DB"/>
                </a:solidFill>
              </a:rPr>
              <a:t>at 5-on- 5. The neutral zone play that sets a team up to enter the offensive zone with possession is </a:t>
            </a:r>
            <a:r>
              <a:rPr lang="en-US" sz="2200" dirty="0">
                <a:highlight>
                  <a:srgbClr val="FDF6DB"/>
                </a:highlight>
              </a:rPr>
              <a:t>a critical driver of success.</a:t>
            </a:r>
            <a:endParaRPr sz="2200" dirty="0">
              <a:highlight>
                <a:srgbClr val="FDF6DB"/>
              </a:highlight>
            </a:endParaRPr>
          </a:p>
        </p:txBody>
      </p:sp>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6" name="Google Shape;105;p16">
            <a:extLst>
              <a:ext uri="{FF2B5EF4-FFF2-40B4-BE49-F238E27FC236}">
                <a16:creationId xmlns:a16="http://schemas.microsoft.com/office/drawing/2014/main" id="{E6516351-EEFC-7246-A4ED-0318D992CC25}"/>
              </a:ext>
            </a:extLst>
          </p:cNvPr>
          <p:cNvSpPr txBox="1">
            <a:spLocks/>
          </p:cNvSpPr>
          <p:nvPr/>
        </p:nvSpPr>
        <p:spPr>
          <a:xfrm>
            <a:off x="6442230" y="4503268"/>
            <a:ext cx="2949345" cy="344621"/>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81000" algn="l" rtl="0">
              <a:lnSpc>
                <a:spcPct val="114000"/>
              </a:lnSpc>
              <a:spcBef>
                <a:spcPts val="0"/>
              </a:spcBef>
              <a:spcAft>
                <a:spcPts val="0"/>
              </a:spcAft>
              <a:buClr>
                <a:srgbClr val="D9DCE6"/>
              </a:buClr>
              <a:buSzPts val="2400"/>
              <a:buFont typeface="Frank Ruhl Libre Light"/>
              <a:buChar char="◎"/>
              <a:defRPr sz="2400" b="0" i="0" u="none" strike="noStrike" cap="none">
                <a:solidFill>
                  <a:srgbClr val="6B6E81"/>
                </a:solidFill>
                <a:latin typeface="Frank Ruhl Libre Light"/>
                <a:ea typeface="Frank Ruhl Libre Light"/>
                <a:cs typeface="Frank Ruhl Libre Light"/>
                <a:sym typeface="Frank Ruhl Libre Light"/>
              </a:defRPr>
            </a:lvl1pPr>
            <a:lvl2pPr marL="914400" marR="0" lvl="1" indent="-381000" algn="l" rtl="0">
              <a:lnSpc>
                <a:spcPct val="114000"/>
              </a:lnSpc>
              <a:spcBef>
                <a:spcPts val="800"/>
              </a:spcBef>
              <a:spcAft>
                <a:spcPts val="0"/>
              </a:spcAft>
              <a:buClr>
                <a:srgbClr val="D9DCE6"/>
              </a:buClr>
              <a:buSzPts val="2400"/>
              <a:buFont typeface="Frank Ruhl Libre Light"/>
              <a:buChar char="◎"/>
              <a:defRPr sz="2400" b="0" i="0" u="none" strike="noStrike" cap="none">
                <a:solidFill>
                  <a:srgbClr val="6B6E81"/>
                </a:solidFill>
                <a:latin typeface="Frank Ruhl Libre Light"/>
                <a:ea typeface="Frank Ruhl Libre Light"/>
                <a:cs typeface="Frank Ruhl Libre Light"/>
                <a:sym typeface="Frank Ruhl Libre Light"/>
              </a:defRPr>
            </a:lvl2pPr>
            <a:lvl3pPr marL="1371600" marR="0" lvl="2" indent="-381000" algn="l" rtl="0">
              <a:lnSpc>
                <a:spcPct val="114000"/>
              </a:lnSpc>
              <a:spcBef>
                <a:spcPts val="800"/>
              </a:spcBef>
              <a:spcAft>
                <a:spcPts val="0"/>
              </a:spcAft>
              <a:buClr>
                <a:srgbClr val="D9DCE6"/>
              </a:buClr>
              <a:buSzPts val="2400"/>
              <a:buFont typeface="Frank Ruhl Libre Light"/>
              <a:buChar char="■"/>
              <a:defRPr sz="2400" b="0" i="0" u="none" strike="noStrike" cap="none">
                <a:solidFill>
                  <a:srgbClr val="6B6E81"/>
                </a:solidFill>
                <a:latin typeface="Frank Ruhl Libre Light"/>
                <a:ea typeface="Frank Ruhl Libre Light"/>
                <a:cs typeface="Frank Ruhl Libre Light"/>
                <a:sym typeface="Frank Ruhl Libre Light"/>
              </a:defRPr>
            </a:lvl3pPr>
            <a:lvl4pPr marL="1828800" marR="0" lvl="3" indent="-381000" algn="l" rtl="0">
              <a:lnSpc>
                <a:spcPct val="114000"/>
              </a:lnSpc>
              <a:spcBef>
                <a:spcPts val="800"/>
              </a:spcBef>
              <a:spcAft>
                <a:spcPts val="0"/>
              </a:spcAft>
              <a:buClr>
                <a:srgbClr val="D9DCE6"/>
              </a:buClr>
              <a:buSzPts val="2400"/>
              <a:buFont typeface="Frank Ruhl Libre Light"/>
              <a:buChar char="●"/>
              <a:defRPr sz="2400" b="0" i="0" u="none" strike="noStrike" cap="none">
                <a:solidFill>
                  <a:srgbClr val="6B6E81"/>
                </a:solidFill>
                <a:latin typeface="Frank Ruhl Libre Light"/>
                <a:ea typeface="Frank Ruhl Libre Light"/>
                <a:cs typeface="Frank Ruhl Libre Light"/>
                <a:sym typeface="Frank Ruhl Libre Light"/>
              </a:defRPr>
            </a:lvl4pPr>
            <a:lvl5pPr marL="2286000" marR="0" lvl="4" indent="-381000" algn="l" rtl="0">
              <a:lnSpc>
                <a:spcPct val="114000"/>
              </a:lnSpc>
              <a:spcBef>
                <a:spcPts val="800"/>
              </a:spcBef>
              <a:spcAft>
                <a:spcPts val="0"/>
              </a:spcAft>
              <a:buClr>
                <a:srgbClr val="D9DCE6"/>
              </a:buClr>
              <a:buSzPts val="2400"/>
              <a:buFont typeface="Frank Ruhl Libre Light"/>
              <a:buChar char="○"/>
              <a:defRPr sz="2400" b="0" i="0" u="none" strike="noStrike" cap="none">
                <a:solidFill>
                  <a:srgbClr val="6B6E81"/>
                </a:solidFill>
                <a:latin typeface="Frank Ruhl Libre Light"/>
                <a:ea typeface="Frank Ruhl Libre Light"/>
                <a:cs typeface="Frank Ruhl Libre Light"/>
                <a:sym typeface="Frank Ruhl Libre Light"/>
              </a:defRPr>
            </a:lvl5pPr>
            <a:lvl6pPr marL="2743200" marR="0" lvl="5" indent="-381000" algn="l" rtl="0">
              <a:lnSpc>
                <a:spcPct val="114000"/>
              </a:lnSpc>
              <a:spcBef>
                <a:spcPts val="800"/>
              </a:spcBef>
              <a:spcAft>
                <a:spcPts val="0"/>
              </a:spcAft>
              <a:buClr>
                <a:srgbClr val="D9DCE6"/>
              </a:buClr>
              <a:buSzPts val="2400"/>
              <a:buFont typeface="Frank Ruhl Libre Light"/>
              <a:buChar char="■"/>
              <a:defRPr sz="2400" b="0" i="0" u="none" strike="noStrike" cap="none">
                <a:solidFill>
                  <a:srgbClr val="6B6E81"/>
                </a:solidFill>
                <a:latin typeface="Frank Ruhl Libre Light"/>
                <a:ea typeface="Frank Ruhl Libre Light"/>
                <a:cs typeface="Frank Ruhl Libre Light"/>
                <a:sym typeface="Frank Ruhl Libre Light"/>
              </a:defRPr>
            </a:lvl6pPr>
            <a:lvl7pPr marL="3200400" marR="0" lvl="6" indent="-381000" algn="l" rtl="0">
              <a:lnSpc>
                <a:spcPct val="114000"/>
              </a:lnSpc>
              <a:spcBef>
                <a:spcPts val="800"/>
              </a:spcBef>
              <a:spcAft>
                <a:spcPts val="0"/>
              </a:spcAft>
              <a:buClr>
                <a:srgbClr val="D9DCE6"/>
              </a:buClr>
              <a:buSzPts val="2400"/>
              <a:buFont typeface="Frank Ruhl Libre Light"/>
              <a:buChar char="●"/>
              <a:defRPr sz="2400" b="0" i="0" u="none" strike="noStrike" cap="none">
                <a:solidFill>
                  <a:srgbClr val="6B6E81"/>
                </a:solidFill>
                <a:latin typeface="Frank Ruhl Libre Light"/>
                <a:ea typeface="Frank Ruhl Libre Light"/>
                <a:cs typeface="Frank Ruhl Libre Light"/>
                <a:sym typeface="Frank Ruhl Libre Light"/>
              </a:defRPr>
            </a:lvl7pPr>
            <a:lvl8pPr marL="3657600" marR="0" lvl="7" indent="-381000" algn="l" rtl="0">
              <a:lnSpc>
                <a:spcPct val="114000"/>
              </a:lnSpc>
              <a:spcBef>
                <a:spcPts val="800"/>
              </a:spcBef>
              <a:spcAft>
                <a:spcPts val="0"/>
              </a:spcAft>
              <a:buClr>
                <a:srgbClr val="D9DCE6"/>
              </a:buClr>
              <a:buSzPts val="2400"/>
              <a:buFont typeface="Frank Ruhl Libre Light"/>
              <a:buChar char="○"/>
              <a:defRPr sz="2400" b="0" i="0" u="none" strike="noStrike" cap="none">
                <a:solidFill>
                  <a:srgbClr val="6B6E81"/>
                </a:solidFill>
                <a:latin typeface="Frank Ruhl Libre Light"/>
                <a:ea typeface="Frank Ruhl Libre Light"/>
                <a:cs typeface="Frank Ruhl Libre Light"/>
                <a:sym typeface="Frank Ruhl Libre Light"/>
              </a:defRPr>
            </a:lvl8pPr>
            <a:lvl9pPr marL="4114800" marR="0" lvl="8" indent="-381000" algn="l" rtl="0">
              <a:lnSpc>
                <a:spcPct val="114000"/>
              </a:lnSpc>
              <a:spcBef>
                <a:spcPts val="800"/>
              </a:spcBef>
              <a:spcAft>
                <a:spcPts val="800"/>
              </a:spcAft>
              <a:buClr>
                <a:srgbClr val="D9DCE6"/>
              </a:buClr>
              <a:buSzPts val="2400"/>
              <a:buFont typeface="Frank Ruhl Libre Light"/>
              <a:buChar char="■"/>
              <a:defRPr sz="2400" b="0" i="0" u="none" strike="noStrike" cap="none">
                <a:solidFill>
                  <a:srgbClr val="6B6E81"/>
                </a:solidFill>
                <a:latin typeface="Frank Ruhl Libre Light"/>
                <a:ea typeface="Frank Ruhl Libre Light"/>
                <a:cs typeface="Frank Ruhl Libre Light"/>
                <a:sym typeface="Frank Ruhl Libre Light"/>
              </a:defRPr>
            </a:lvl9pPr>
          </a:lstStyle>
          <a:p>
            <a:pPr marL="0" indent="0">
              <a:spcAft>
                <a:spcPts val="800"/>
              </a:spcAft>
              <a:buFont typeface="Frank Ruhl Libre Light"/>
              <a:buNone/>
            </a:pPr>
            <a:r>
              <a:rPr lang="en-US" sz="2000" dirty="0">
                <a:solidFill>
                  <a:schemeClr val="bg1">
                    <a:lumMod val="75000"/>
                  </a:schemeClr>
                </a:solidFill>
              </a:rPr>
              <a:t>Eric </a:t>
            </a:r>
            <a:r>
              <a:rPr lang="en-US" sz="2000" dirty="0" err="1">
                <a:solidFill>
                  <a:schemeClr val="bg1">
                    <a:lumMod val="75000"/>
                  </a:schemeClr>
                </a:solidFill>
              </a:rPr>
              <a:t>Tulsky</a:t>
            </a:r>
            <a:r>
              <a:rPr lang="en-US" sz="2000" dirty="0">
                <a:solidFill>
                  <a:schemeClr val="bg1">
                    <a:lumMod val="75000"/>
                  </a:schemeClr>
                </a:solidFill>
              </a:rPr>
              <a:t> </a:t>
            </a:r>
            <a:r>
              <a:rPr lang="en-US" sz="1600" dirty="0">
                <a:solidFill>
                  <a:schemeClr val="bg1">
                    <a:lumMod val="75000"/>
                  </a:schemeClr>
                </a:solidFill>
              </a:rPr>
              <a:t>(2013)</a:t>
            </a:r>
          </a:p>
        </p:txBody>
      </p:sp>
      <p:pic>
        <p:nvPicPr>
          <p:cNvPr id="12" name="Picture 11">
            <a:extLst>
              <a:ext uri="{FF2B5EF4-FFF2-40B4-BE49-F238E27FC236}">
                <a16:creationId xmlns:a16="http://schemas.microsoft.com/office/drawing/2014/main" id="{8388FEF2-D2CF-3E4F-9AF2-E79167F125AF}"/>
              </a:ext>
            </a:extLst>
          </p:cNvPr>
          <p:cNvPicPr>
            <a:picLocks noChangeAspect="1"/>
          </p:cNvPicPr>
          <p:nvPr/>
        </p:nvPicPr>
        <p:blipFill>
          <a:blip r:embed="rId3">
            <a:lum bright="70000" contrast="-70000"/>
          </a:blip>
          <a:stretch>
            <a:fillRect/>
          </a:stretch>
        </p:blipFill>
        <p:spPr>
          <a:xfrm rot="10800000">
            <a:off x="282480" y="1820337"/>
            <a:ext cx="1241888" cy="1376213"/>
          </a:xfrm>
          <a:prstGeom prst="rect">
            <a:avLst/>
          </a:pr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7" name="Google Shape;90;p14">
            <a:extLst>
              <a:ext uri="{FF2B5EF4-FFF2-40B4-BE49-F238E27FC236}">
                <a16:creationId xmlns:a16="http://schemas.microsoft.com/office/drawing/2014/main" id="{98CBB674-46E5-8E43-82AC-FCB9EFA6DBF0}"/>
              </a:ext>
            </a:extLst>
          </p:cNvPr>
          <p:cNvSpPr txBox="1">
            <a:spLocks/>
          </p:cNvSpPr>
          <p:nvPr/>
        </p:nvSpPr>
        <p:spPr>
          <a:xfrm>
            <a:off x="1006002" y="2191386"/>
            <a:ext cx="7326965" cy="102094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b="0" dirty="0">
                <a:solidFill>
                  <a:srgbClr val="FDF6DB"/>
                </a:solidFill>
              </a:rPr>
              <a:t>estimate the </a:t>
            </a:r>
            <a:r>
              <a:rPr lang="en-US" sz="3600" dirty="0">
                <a:solidFill>
                  <a:srgbClr val="19356B"/>
                </a:solidFill>
                <a:highlight>
                  <a:srgbClr val="FDF6DB"/>
                </a:highlight>
              </a:rPr>
              <a:t>potential benefit</a:t>
            </a:r>
            <a:r>
              <a:rPr lang="en-US" sz="3600" dirty="0">
                <a:solidFill>
                  <a:srgbClr val="19356B"/>
                </a:solidFill>
              </a:rPr>
              <a:t> </a:t>
            </a:r>
            <a:r>
              <a:rPr lang="en-US" sz="3600" b="0" dirty="0">
                <a:solidFill>
                  <a:srgbClr val="FDF6DB"/>
                </a:solidFill>
              </a:rPr>
              <a:t>that teams can gain by </a:t>
            </a:r>
            <a:r>
              <a:rPr lang="en-US" sz="3600" dirty="0">
                <a:solidFill>
                  <a:srgbClr val="19356B"/>
                </a:solidFill>
                <a:highlight>
                  <a:srgbClr val="FDF6DB"/>
                </a:highlight>
              </a:rPr>
              <a:t>carrying the puck in vs. dumping it</a:t>
            </a:r>
          </a:p>
        </p:txBody>
      </p:sp>
      <p:sp>
        <p:nvSpPr>
          <p:cNvPr id="8" name="Google Shape;226;p26">
            <a:extLst>
              <a:ext uri="{FF2B5EF4-FFF2-40B4-BE49-F238E27FC236}">
                <a16:creationId xmlns:a16="http://schemas.microsoft.com/office/drawing/2014/main" id="{3BCA0A53-0054-7F42-BC42-C319F82917A8}"/>
              </a:ext>
            </a:extLst>
          </p:cNvPr>
          <p:cNvSpPr txBox="1">
            <a:spLocks/>
          </p:cNvSpPr>
          <p:nvPr/>
        </p:nvSpPr>
        <p:spPr>
          <a:xfrm>
            <a:off x="2713799" y="552994"/>
            <a:ext cx="6495000" cy="1159800"/>
          </a:xfrm>
          <a:prstGeom prst="rect">
            <a:avLst/>
          </a:prstGeom>
          <a:noFill/>
          <a:ln>
            <a:noFill/>
          </a:ln>
          <a:effectLst>
            <a:outerShdw blurRad="285750" dist="9525" algn="bl" rotWithShape="0">
              <a:srgbClr val="010E1B">
                <a:alpha val="50000"/>
              </a:srgbClr>
            </a:outerShdw>
          </a:effectLst>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l"/>
            <a:r>
              <a:rPr lang="en" sz="6600" dirty="0">
                <a:solidFill>
                  <a:srgbClr val="FDF6DA"/>
                </a:solidFill>
              </a:rPr>
              <a:t>Our goal: </a:t>
            </a:r>
          </a:p>
        </p:txBody>
      </p:sp>
    </p:spTree>
    <p:extLst>
      <p:ext uri="{BB962C8B-B14F-4D97-AF65-F5344CB8AC3E}">
        <p14:creationId xmlns:p14="http://schemas.microsoft.com/office/powerpoint/2010/main" val="40216436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5" name="Google Shape;90;p14">
            <a:extLst>
              <a:ext uri="{FF2B5EF4-FFF2-40B4-BE49-F238E27FC236}">
                <a16:creationId xmlns:a16="http://schemas.microsoft.com/office/drawing/2014/main" id="{8E28C686-5949-E84A-87C7-176BEF7F48C6}"/>
              </a:ext>
            </a:extLst>
          </p:cNvPr>
          <p:cNvSpPr txBox="1">
            <a:spLocks/>
          </p:cNvSpPr>
          <p:nvPr/>
        </p:nvSpPr>
        <p:spPr>
          <a:xfrm>
            <a:off x="908517" y="2310655"/>
            <a:ext cx="7326965" cy="102094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FDF6DB"/>
                </a:solidFill>
              </a:rPr>
              <a:t>But… hasn’t this been done before?</a:t>
            </a:r>
          </a:p>
        </p:txBody>
      </p:sp>
    </p:spTree>
    <p:extLst>
      <p:ext uri="{BB962C8B-B14F-4D97-AF65-F5344CB8AC3E}">
        <p14:creationId xmlns:p14="http://schemas.microsoft.com/office/powerpoint/2010/main" val="3738141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04"/>
        <p:cNvGrpSpPr/>
        <p:nvPr/>
      </p:nvGrpSpPr>
      <p:grpSpPr>
        <a:xfrm>
          <a:off x="0" y="0"/>
          <a:ext cx="0" cy="0"/>
          <a:chOff x="0" y="0"/>
          <a:chExt cx="0" cy="0"/>
        </a:xfrm>
      </p:grpSpPr>
      <p:sp>
        <p:nvSpPr>
          <p:cNvPr id="106" name="Google Shape;106;p16"/>
          <p:cNvSpPr txBox="1">
            <a:spLocks noGrp="1"/>
          </p:cNvSpPr>
          <p:nvPr>
            <p:ph type="sldNum" idx="12"/>
          </p:nvPr>
        </p:nvSpPr>
        <p:spPr>
          <a:xfrm>
            <a:off x="8453425" y="0"/>
            <a:ext cx="548700" cy="5143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4" name="Google Shape;90;p14">
            <a:extLst>
              <a:ext uri="{FF2B5EF4-FFF2-40B4-BE49-F238E27FC236}">
                <a16:creationId xmlns:a16="http://schemas.microsoft.com/office/drawing/2014/main" id="{E14FDBD1-B402-0747-967E-04F367281798}"/>
              </a:ext>
            </a:extLst>
          </p:cNvPr>
          <p:cNvSpPr txBox="1">
            <a:spLocks/>
          </p:cNvSpPr>
          <p:nvPr/>
        </p:nvSpPr>
        <p:spPr>
          <a:xfrm>
            <a:off x="908517" y="966885"/>
            <a:ext cx="7326965" cy="102094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1pPr>
            <a:lvl2pPr marR="0" lvl="1"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2pPr>
            <a:lvl3pPr marR="0" lvl="2"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3pPr>
            <a:lvl4pPr marR="0" lvl="3"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4pPr>
            <a:lvl5pPr marR="0" lvl="4"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5pPr>
            <a:lvl6pPr marR="0" lvl="5"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6pPr>
            <a:lvl7pPr marR="0" lvl="6"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7pPr>
            <a:lvl8pPr marR="0" lvl="7"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8pPr>
            <a:lvl9pPr marR="0" lvl="8" algn="r" rtl="0">
              <a:lnSpc>
                <a:spcPct val="100000"/>
              </a:lnSpc>
              <a:spcBef>
                <a:spcPts val="0"/>
              </a:spcBef>
              <a:spcAft>
                <a:spcPts val="0"/>
              </a:spcAft>
              <a:buClr>
                <a:srgbClr val="1D3E7C"/>
              </a:buClr>
              <a:buSzPts val="1600"/>
              <a:buFont typeface="IBM Plex Sans Condensed"/>
              <a:buNone/>
              <a:defRPr sz="1600" b="1" i="0" u="none" strike="noStrike" cap="none">
                <a:solidFill>
                  <a:srgbClr val="1D3E7C"/>
                </a:solidFill>
                <a:latin typeface="IBM Plex Sans Condensed"/>
                <a:ea typeface="IBM Plex Sans Condensed"/>
                <a:cs typeface="IBM Plex Sans Condensed"/>
                <a:sym typeface="IBM Plex Sans Condensed"/>
              </a:defRPr>
            </a:lvl9pPr>
          </a:lstStyle>
          <a:p>
            <a:pPr algn="ctr"/>
            <a:r>
              <a:rPr lang="en-US" sz="3600" dirty="0">
                <a:solidFill>
                  <a:srgbClr val="19356B"/>
                </a:solidFill>
              </a:rPr>
              <a:t> </a:t>
            </a:r>
            <a:r>
              <a:rPr lang="en-US" sz="3600" dirty="0">
                <a:solidFill>
                  <a:srgbClr val="FDF6DB"/>
                </a:solidFill>
              </a:rPr>
              <a:t>Previous research did not account for certain confounders </a:t>
            </a:r>
          </a:p>
          <a:p>
            <a:pPr algn="ctr"/>
            <a:endParaRPr lang="en-US" sz="3600" dirty="0">
              <a:solidFill>
                <a:srgbClr val="19356B"/>
              </a:solidFill>
              <a:highlight>
                <a:srgbClr val="FDF6DB"/>
              </a:highlight>
            </a:endParaRPr>
          </a:p>
          <a:p>
            <a:pPr algn="ctr"/>
            <a:r>
              <a:rPr lang="en-US" sz="3600" dirty="0">
                <a:solidFill>
                  <a:srgbClr val="FDF6DB"/>
                </a:solidFill>
              </a:rPr>
              <a:t>A causal inference framework would account for confounders and allow an apples-to-apples comparison </a:t>
            </a:r>
          </a:p>
        </p:txBody>
      </p:sp>
    </p:spTree>
    <p:extLst>
      <p:ext uri="{BB962C8B-B14F-4D97-AF65-F5344CB8AC3E}">
        <p14:creationId xmlns:p14="http://schemas.microsoft.com/office/powerpoint/2010/main" val="652344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9356B"/>
        </a:solidFill>
        <a:effectLst/>
      </p:bgPr>
    </p:bg>
    <p:spTree>
      <p:nvGrpSpPr>
        <p:cNvPr id="1" name="Shape 97"/>
        <p:cNvGrpSpPr/>
        <p:nvPr/>
      </p:nvGrpSpPr>
      <p:grpSpPr>
        <a:xfrm>
          <a:off x="0" y="0"/>
          <a:ext cx="0" cy="0"/>
          <a:chOff x="0" y="0"/>
          <a:chExt cx="0" cy="0"/>
        </a:xfrm>
      </p:grpSpPr>
      <p:sp>
        <p:nvSpPr>
          <p:cNvPr id="98" name="Google Shape;98;p15"/>
          <p:cNvSpPr txBox="1">
            <a:spLocks noGrp="1"/>
          </p:cNvSpPr>
          <p:nvPr>
            <p:ph type="ctrTitle"/>
          </p:nvPr>
        </p:nvSpPr>
        <p:spPr>
          <a:xfrm>
            <a:off x="1991250" y="1798401"/>
            <a:ext cx="3615600" cy="94475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dirty="0"/>
              <a:t>W</a:t>
            </a:r>
            <a:r>
              <a:rPr lang="en" dirty="0"/>
              <a:t>HAT IS CAUSAL INFERENCE?</a:t>
            </a:r>
            <a:endParaRPr dirty="0"/>
          </a:p>
        </p:txBody>
      </p:sp>
      <p:sp>
        <p:nvSpPr>
          <p:cNvPr id="100" name="Google Shape;100;p15"/>
          <p:cNvSpPr txBox="1"/>
          <p:nvPr/>
        </p:nvSpPr>
        <p:spPr>
          <a:xfrm>
            <a:off x="0" y="1798400"/>
            <a:ext cx="1527600" cy="1543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6000" b="1" dirty="0">
                <a:solidFill>
                  <a:srgbClr val="D9DCE6"/>
                </a:solidFill>
                <a:latin typeface="IBM Plex Sans Condensed"/>
                <a:ea typeface="Frank Ruhl Libre Light"/>
                <a:cs typeface="Frank Ruhl Libre Light"/>
                <a:sym typeface="IBM Plex Sans Condensed"/>
              </a:rPr>
              <a:t>2</a:t>
            </a:r>
            <a:endParaRPr sz="6000" dirty="0">
              <a:solidFill>
                <a:srgbClr val="D9DCE6"/>
              </a:solidFill>
              <a:latin typeface="Frank Ruhl Libre Light"/>
              <a:ea typeface="Frank Ruhl Libre Light"/>
              <a:cs typeface="Frank Ruhl Libre Light"/>
              <a:sym typeface="Frank Ruhl Libre Light"/>
            </a:endParaRPr>
          </a:p>
        </p:txBody>
      </p:sp>
      <p:sp>
        <p:nvSpPr>
          <p:cNvPr id="3" name="Subtitle 2">
            <a:extLst>
              <a:ext uri="{FF2B5EF4-FFF2-40B4-BE49-F238E27FC236}">
                <a16:creationId xmlns:a16="http://schemas.microsoft.com/office/drawing/2014/main" id="{872650F1-17CC-5542-BF34-AED4B85CB984}"/>
              </a:ext>
            </a:extLst>
          </p:cNvPr>
          <p:cNvSpPr>
            <a:spLocks noGrp="1"/>
          </p:cNvSpPr>
          <p:nvPr>
            <p:ph type="subTitle" idx="1"/>
          </p:nvPr>
        </p:nvSpPr>
        <p:spPr>
          <a:xfrm>
            <a:off x="1864030" y="2816197"/>
            <a:ext cx="3615600" cy="784800"/>
          </a:xfrm>
        </p:spPr>
        <p:txBody>
          <a:bodyPr/>
          <a:lstStyle/>
          <a:p>
            <a:endParaRPr lang="en-US" dirty="0"/>
          </a:p>
        </p:txBody>
      </p:sp>
      <p:pic>
        <p:nvPicPr>
          <p:cNvPr id="4" name="Picture 3" descr="A close up of a map&#10;&#10;Description automatically generated">
            <a:extLst>
              <a:ext uri="{FF2B5EF4-FFF2-40B4-BE49-F238E27FC236}">
                <a16:creationId xmlns:a16="http://schemas.microsoft.com/office/drawing/2014/main" id="{7A578EF8-981E-A04D-A8A1-F4C043485E67}"/>
              </a:ext>
            </a:extLst>
          </p:cNvPr>
          <p:cNvPicPr>
            <a:picLocks noChangeAspect="1"/>
          </p:cNvPicPr>
          <p:nvPr/>
        </p:nvPicPr>
        <p:blipFill>
          <a:blip r:embed="rId3"/>
          <a:stretch>
            <a:fillRect/>
          </a:stretch>
        </p:blipFill>
        <p:spPr>
          <a:xfrm>
            <a:off x="4572000" y="2413591"/>
            <a:ext cx="3736985" cy="2527256"/>
          </a:xfrm>
          <a:prstGeom prst="rect">
            <a:avLst/>
          </a:prstGeom>
        </p:spPr>
      </p:pic>
    </p:spTree>
    <p:extLst>
      <p:ext uri="{BB962C8B-B14F-4D97-AF65-F5344CB8AC3E}">
        <p14:creationId xmlns:p14="http://schemas.microsoft.com/office/powerpoint/2010/main" val="1629688208"/>
      </p:ext>
    </p:extLst>
  </p:cSld>
  <p:clrMapOvr>
    <a:masterClrMapping/>
  </p:clrMapOvr>
</p:sld>
</file>

<file path=ppt/theme/theme1.xml><?xml version="1.0" encoding="utf-8"?>
<a:theme xmlns:a="http://schemas.openxmlformats.org/drawingml/2006/main" name="Octav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4363</TotalTime>
  <Words>2481</Words>
  <Application>Microsoft Macintosh PowerPoint</Application>
  <PresentationFormat>On-screen Show (16:9)</PresentationFormat>
  <Paragraphs>238</Paragraphs>
  <Slides>37</Slides>
  <Notes>37</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IBM Plex Sans Condensed</vt:lpstr>
      <vt:lpstr>Consolas</vt:lpstr>
      <vt:lpstr>Source Sans Pro ExtraLight</vt:lpstr>
      <vt:lpstr>Source Sans Pro</vt:lpstr>
      <vt:lpstr>Courier</vt:lpstr>
      <vt:lpstr>Arial</vt:lpstr>
      <vt:lpstr>Frank Ruhl Libre Light</vt:lpstr>
      <vt:lpstr>Octavia template</vt:lpstr>
      <vt:lpstr>FROM GRAPES AND PRUNES TO APPLES AND APPLES:  USING MATCHED METHODS TO  ESTIMATE OPTIMAL ZONE ENTRY DECISION-MAKING  IN THE NHL</vt:lpstr>
      <vt:lpstr>Asmae Toumi</vt:lpstr>
      <vt:lpstr>WHAT ARE ZONE ENTRIES?</vt:lpstr>
      <vt:lpstr>HOW TO USE</vt:lpstr>
      <vt:lpstr>PowerPoint Presentation</vt:lpstr>
      <vt:lpstr>PowerPoint Presentation</vt:lpstr>
      <vt:lpstr>PowerPoint Presentation</vt:lpstr>
      <vt:lpstr>PowerPoint Presentation</vt:lpstr>
      <vt:lpstr>WHAT IS CAUSAL INFERENCE?</vt:lpstr>
      <vt:lpstr>PowerPoint Presentation</vt:lpstr>
      <vt:lpstr>PowerPoint Presentation</vt:lpstr>
      <vt:lpstr>CAUSAL INFERENCE DEFINITIONS</vt:lpstr>
      <vt:lpstr>A person may or may not  receive a drug  if sick  </vt:lpstr>
      <vt:lpstr>DEFINITION OF CAUSAL EFFECT</vt:lpstr>
      <vt:lpstr>FUNDAMENTAL PROBLEM OF CAUSAL INFERENCE</vt:lpstr>
      <vt:lpstr>PowerPoint Presentation</vt:lpstr>
      <vt:lpstr>PowerPoint Presentation</vt:lpstr>
      <vt:lpstr>PowerPoint Presentation</vt:lpstr>
      <vt:lpstr>PROPENSITY SCORE MODEL</vt:lpstr>
      <vt:lpstr>PROPENSITY SCORE  MATCHING</vt:lpstr>
      <vt:lpstr>PowerPoint Presentation</vt:lpstr>
      <vt:lpstr>Our  data</vt:lpstr>
      <vt:lpstr>PROCESS OF PROPENSITY SCORE MATCHING</vt:lpstr>
      <vt:lpstr>PowerPoint Presentation</vt:lpstr>
      <vt:lpstr>PowerPoint Presentation</vt:lpstr>
      <vt:lpstr>PowerPoint Presentation</vt:lpstr>
      <vt:lpstr>BART</vt:lpstr>
      <vt:lpstr>BART</vt:lpstr>
      <vt:lpstr>PowerPoint Presentation</vt:lpstr>
      <vt:lpstr>PowerPoint Presentation</vt:lpstr>
      <vt:lpstr>PowerPoint Presentation</vt:lpstr>
      <vt:lpstr>PowerPoint Presentation</vt:lpstr>
      <vt:lpstr>PowerPoint Presentation</vt:lpstr>
      <vt:lpstr>PowerPoint Presentation</vt:lpstr>
      <vt:lpstr>Next Directions</vt:lpstr>
      <vt:lpstr>FINAL THOUGHTS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GRAPES AND PRUNES TO APPLES AND APPLES: USING MATCHED METHODS TO ESTIMATE OPTIMAL ZONE ENTRY DECISION-MAKING IN THE NATIONAL HOCKEY LEAGUE</dc:title>
  <cp:lastModifiedBy>Toumi, Asmae</cp:lastModifiedBy>
  <cp:revision>107</cp:revision>
  <dcterms:modified xsi:type="dcterms:W3CDTF">2019-11-02T17:36:23Z</dcterms:modified>
</cp:coreProperties>
</file>